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74" r:id="rId5"/>
    <p:sldId id="286" r:id="rId6"/>
    <p:sldId id="281" r:id="rId7"/>
    <p:sldId id="259" r:id="rId8"/>
    <p:sldId id="260" r:id="rId9"/>
    <p:sldId id="261" r:id="rId10"/>
    <p:sldId id="276" r:id="rId11"/>
    <p:sldId id="275" r:id="rId12"/>
    <p:sldId id="270" r:id="rId13"/>
    <p:sldId id="262" r:id="rId14"/>
    <p:sldId id="263" r:id="rId15"/>
    <p:sldId id="278" r:id="rId16"/>
    <p:sldId id="265" r:id="rId17"/>
    <p:sldId id="266" r:id="rId18"/>
    <p:sldId id="267" r:id="rId19"/>
    <p:sldId id="282" r:id="rId20"/>
    <p:sldId id="279" r:id="rId21"/>
    <p:sldId id="280" r:id="rId22"/>
    <p:sldId id="271" r:id="rId23"/>
    <p:sldId id="272" r:id="rId24"/>
    <p:sldId id="277" r:id="rId25"/>
    <p:sldId id="273" r:id="rId26"/>
  </p:sldIdLst>
  <p:sldSz cx="18288000" cy="10287000"/>
  <p:notesSz cx="6858000" cy="9144000"/>
  <p:embeddedFontLst>
    <p:embeddedFont>
      <p:font typeface="Gmarket Sans Light" panose="020B0600000101010101" charset="-127"/>
      <p:regular r:id="rId29"/>
    </p:embeddedFont>
    <p:embeddedFont>
      <p:font typeface="Gmarket Sans Medium" panose="020B0600000101010101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67D3"/>
    <a:srgbClr val="DDE0ED"/>
    <a:srgbClr val="F8F8F8"/>
    <a:srgbClr val="F3F5FF"/>
    <a:srgbClr val="090F14"/>
    <a:srgbClr val="DA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6" autoAdjust="0"/>
    <p:restoredTop sz="96242" autoAdjust="0"/>
  </p:normalViewPr>
  <p:slideViewPr>
    <p:cSldViewPr>
      <p:cViewPr varScale="1">
        <p:scale>
          <a:sx n="76" d="100"/>
          <a:sy n="76" d="100"/>
        </p:scale>
        <p:origin x="48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1E048CE-F950-0F12-355D-1D22F25760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35A8FB-9A4C-EA22-5F74-95441FD77D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FC9FA-2C54-42EF-8ABC-0E2C886C4033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CCC791-84AC-1CF0-AB86-2357B32984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290107-AA3B-4260-5A6D-7C3106E0C1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871FA-4DD6-4CEF-83F1-D06A40431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528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41F74-F6B0-44EB-9E91-B4264BC62EAF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B33F9-F630-4A28-9C3B-E63CE20EF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9769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892FE-7268-456F-96DF-7D7A78C6681C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B7C2-1F11-4EC9-8FBF-B4EFB04D00E9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08DAF-D2DF-4287-8C08-89FFF9A1AF85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AC15-3936-48ED-8E46-DBE632D519BF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18982-F749-4C48-9180-589CC63195C6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1D24-3B3E-484C-9A9F-4F61FBC23555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E81BB-B87A-42F2-B096-453905F264DA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26F0-C647-4A8D-AF77-35FC70FA84C0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4066-7050-4C5D-9419-4D314A6554E4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25800" y="98075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7A35-B72E-4A4A-842F-2B4465600E8E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CA028-10F4-4F7E-9442-834F687F29C8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DE95B-CE88-44A1-9A86-507CC3897B9F}" type="datetime1">
              <a:rPr lang="en-US" altLang="ko-KR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96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5" Type="http://schemas.openxmlformats.org/officeDocument/2006/relationships/image" Target="../media/image11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9.png"/><Relationship Id="rId5" Type="http://schemas.openxmlformats.org/officeDocument/2006/relationships/image" Target="../media/image24.png"/><Relationship Id="rId10" Type="http://schemas.openxmlformats.org/officeDocument/2006/relationships/image" Target="../media/image4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5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0.png"/><Relationship Id="rId5" Type="http://schemas.openxmlformats.org/officeDocument/2006/relationships/image" Target="../media/image11.png"/><Relationship Id="rId15" Type="http://schemas.openxmlformats.org/officeDocument/2006/relationships/image" Target="../media/image52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hyperlink" Target="https://youtu.be/Bz-zW63S1CI?si=kjw2aCR_oqWuiVFH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3.png"/><Relationship Id="rId5" Type="http://schemas.openxmlformats.org/officeDocument/2006/relationships/image" Target="../media/image11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9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3.png"/><Relationship Id="rId5" Type="http://schemas.openxmlformats.org/officeDocument/2006/relationships/image" Target="../media/image11.png"/><Relationship Id="rId15" Type="http://schemas.openxmlformats.org/officeDocument/2006/relationships/image" Target="../media/image71.png"/><Relationship Id="rId10" Type="http://schemas.openxmlformats.org/officeDocument/2006/relationships/image" Target="../media/image62.png"/><Relationship Id="rId4" Type="http://schemas.openxmlformats.org/officeDocument/2006/relationships/image" Target="../media/image9.png"/><Relationship Id="rId9" Type="http://schemas.openxmlformats.org/officeDocument/2006/relationships/image" Target="../media/image61.png"/><Relationship Id="rId1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24" Type="http://schemas.openxmlformats.org/officeDocument/2006/relationships/image" Target="../media/image40.png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23" Type="http://schemas.openxmlformats.org/officeDocument/2006/relationships/image" Target="../media/image14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>
            <a:extLst>
              <a:ext uri="{FF2B5EF4-FFF2-40B4-BE49-F238E27FC236}">
                <a16:creationId xmlns:a16="http://schemas.microsoft.com/office/drawing/2014/main" id="{FF8F1776-1B08-C220-9BBC-43A5B2F80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558800"/>
            <a:ext cx="2197100" cy="2146300"/>
          </a:xfrm>
          <a:prstGeom prst="rect">
            <a:avLst/>
          </a:prstGeom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A965313C-4B53-BA86-C036-3E6D54DD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406400"/>
            <a:ext cx="28956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0600"/>
            <a:ext cx="16687800" cy="880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2120900" y="7505700"/>
            <a:ext cx="14046200" cy="1384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88100" y="4216400"/>
            <a:ext cx="5524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ko-KR" sz="5400" b="0" i="0" u="none" strike="noStrike" spc="-100">
                <a:solidFill>
                  <a:srgbClr val="2D2D2D"/>
                </a:solidFill>
                <a:ea typeface="Gmarket Sans Medium"/>
              </a:rPr>
              <a:t>주식</a:t>
            </a:r>
            <a:r>
              <a:rPr lang="en-US" sz="5400" b="0" i="0" u="none" strike="noStrike" spc="-100">
                <a:solidFill>
                  <a:srgbClr val="2D2D2D"/>
                </a:solidFill>
                <a:latin typeface="Gmarket Sans Medium"/>
              </a:rPr>
              <a:t> </a:t>
            </a:r>
            <a:r>
              <a:rPr lang="ko-KR" sz="5400" b="0" i="0" u="none" strike="noStrike" spc="-100">
                <a:solidFill>
                  <a:srgbClr val="2D2D2D"/>
                </a:solidFill>
                <a:ea typeface="Gmarket Sans Medium"/>
              </a:rPr>
              <a:t>투자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900" y="2552700"/>
            <a:ext cx="87122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2705100"/>
            <a:ext cx="3810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268200" y="2908300"/>
            <a:ext cx="4699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260000">
            <a:off x="13741400" y="6413500"/>
            <a:ext cx="660400" cy="660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168900" y="2755900"/>
            <a:ext cx="7073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100" dirty="0">
                <a:solidFill>
                  <a:srgbClr val="787878"/>
                </a:solidFill>
                <a:ea typeface="Gmarket Sans Light"/>
              </a:rPr>
              <a:t>안정적인</a:t>
            </a:r>
            <a:r>
              <a:rPr lang="en-US" sz="2000" b="0" i="0" u="none" strike="noStrike" spc="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100" dirty="0">
                <a:solidFill>
                  <a:srgbClr val="787878"/>
                </a:solidFill>
                <a:ea typeface="Gmarket Sans Light"/>
              </a:rPr>
              <a:t>장기</a:t>
            </a:r>
            <a:r>
              <a:rPr lang="en-US" sz="2000" b="0" i="0" u="none" strike="noStrike" spc="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100" dirty="0">
                <a:solidFill>
                  <a:srgbClr val="787878"/>
                </a:solidFill>
                <a:ea typeface="Gmarket Sans Light"/>
              </a:rPr>
              <a:t>주식투자</a:t>
            </a:r>
            <a:r>
              <a:rPr lang="en-US" sz="2000" b="0" i="0" u="none" strike="noStrike" spc="100" dirty="0">
                <a:solidFill>
                  <a:srgbClr val="787878"/>
                </a:solidFill>
                <a:latin typeface="Gmarket Sans Light"/>
              </a:rPr>
              <a:t> </a:t>
            </a:r>
            <a:r>
              <a:rPr lang="ko-KR" sz="2100" b="1" i="0" u="none" strike="noStrike" dirty="0" err="1">
                <a:solidFill>
                  <a:srgbClr val="598EFF"/>
                </a:solidFill>
                <a:ea typeface="Gmarket Sans Light"/>
              </a:rPr>
              <a:t>리</a:t>
            </a:r>
            <a:r>
              <a:rPr lang="ko-KR" altLang="en-US" sz="2100" b="1" i="0" u="none" strike="noStrike" dirty="0" err="1">
                <a:solidFill>
                  <a:srgbClr val="598EFF"/>
                </a:solidFill>
                <a:ea typeface="Gmarket Sans Light"/>
              </a:rPr>
              <a:t>밸</a:t>
            </a:r>
            <a:r>
              <a:rPr lang="ko-KR" sz="2100" b="1" i="0" u="none" strike="noStrike" dirty="0" err="1">
                <a:solidFill>
                  <a:srgbClr val="598EFF"/>
                </a:solidFill>
                <a:ea typeface="Gmarket Sans Light"/>
              </a:rPr>
              <a:t>런싱</a:t>
            </a:r>
            <a:r>
              <a:rPr lang="en-US" sz="2000" b="0" i="0" u="none" strike="noStrike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dirty="0" err="1">
                <a:solidFill>
                  <a:srgbClr val="787878"/>
                </a:solidFill>
                <a:ea typeface="Gmarket Sans Light"/>
              </a:rPr>
              <a:t>하는법</a:t>
            </a:r>
            <a:r>
              <a:rPr lang="en-US" sz="2000" b="0" i="0" u="none" strike="noStrike" dirty="0">
                <a:solidFill>
                  <a:srgbClr val="787878"/>
                </a:solidFill>
                <a:latin typeface="Gmarket Sans Light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26000" y="7734300"/>
            <a:ext cx="8623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1" i="0" u="none" strike="noStrike" spc="100" dirty="0" err="1">
                <a:solidFill>
                  <a:srgbClr val="787878"/>
                </a:solidFill>
                <a:ea typeface="Gmarket Sans Medium"/>
              </a:rPr>
              <a:t>우상향</a:t>
            </a:r>
            <a:r>
              <a:rPr lang="en-US" sz="2400" b="1" i="0" u="none" strike="noStrike" spc="100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400" b="1" i="0" u="none" strike="noStrike" spc="100" dirty="0">
                <a:solidFill>
                  <a:srgbClr val="787878"/>
                </a:solidFill>
                <a:ea typeface="Gmarket Sans Medium"/>
              </a:rPr>
              <a:t>스크럼</a:t>
            </a:r>
          </a:p>
          <a:p>
            <a:pPr lvl="0" algn="ctr">
              <a:lnSpc>
                <a:spcPct val="124499"/>
              </a:lnSpc>
            </a:pPr>
            <a:r>
              <a:rPr lang="ko-KR" sz="2400" b="1" i="0" u="none" strike="noStrike" spc="100" dirty="0">
                <a:solidFill>
                  <a:srgbClr val="787878"/>
                </a:solidFill>
                <a:ea typeface="Gmarket Sans Medium"/>
              </a:rPr>
              <a:t>백정현</a:t>
            </a:r>
            <a:r>
              <a:rPr lang="en-US" altLang="ko-KR" sz="2400" b="1" spc="100" dirty="0">
                <a:solidFill>
                  <a:srgbClr val="787878"/>
                </a:solidFill>
                <a:latin typeface="Gmarket Sans Medium"/>
                <a:ea typeface="Gmarket Sans Medium"/>
              </a:rPr>
              <a:t>,</a:t>
            </a:r>
            <a:r>
              <a:rPr lang="en-US" sz="2400" b="1" i="0" u="none" strike="noStrike" spc="100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400" b="1" i="0" u="none" strike="noStrike" spc="100" dirty="0">
                <a:solidFill>
                  <a:srgbClr val="787878"/>
                </a:solidFill>
                <a:ea typeface="Gmarket Sans Medium"/>
              </a:rPr>
              <a:t>김세현</a:t>
            </a:r>
            <a:r>
              <a:rPr lang="en-US" sz="2400" b="1" i="0" u="none" strike="noStrike" spc="100" dirty="0">
                <a:solidFill>
                  <a:srgbClr val="787878"/>
                </a:solidFill>
                <a:latin typeface="Gmarket Sans Medium"/>
              </a:rPr>
              <a:t>, </a:t>
            </a:r>
            <a:r>
              <a:rPr lang="ko-KR" altLang="ko-KR" sz="2400" b="1" i="0" u="none" strike="noStrike" spc="100" dirty="0">
                <a:solidFill>
                  <a:srgbClr val="787878"/>
                </a:solidFill>
                <a:ea typeface="Gmarket Sans Medium"/>
              </a:rPr>
              <a:t>김승호</a:t>
            </a:r>
            <a:r>
              <a:rPr lang="en-US" altLang="ko-KR" sz="2400" b="1" i="0" u="none" strike="noStrike" spc="100" dirty="0">
                <a:solidFill>
                  <a:srgbClr val="787878"/>
                </a:solidFill>
                <a:latin typeface="Gmarket Sans Medium"/>
              </a:rPr>
              <a:t>,</a:t>
            </a:r>
            <a:r>
              <a:rPr lang="en-US" altLang="ko-KR" sz="2400" b="1" i="0" u="none" strike="noStrike" spc="100" dirty="0">
                <a:solidFill>
                  <a:srgbClr val="787878"/>
                </a:solidFill>
                <a:ea typeface="Gmarket Sans Medium"/>
              </a:rPr>
              <a:t> </a:t>
            </a:r>
            <a:r>
              <a:rPr lang="ko-KR" altLang="en-US" sz="2400" b="1" i="0" u="none" strike="noStrike" spc="100" dirty="0">
                <a:solidFill>
                  <a:srgbClr val="787878"/>
                </a:solidFill>
                <a:ea typeface="Gmarket Sans Medium"/>
              </a:rPr>
              <a:t>김종현</a:t>
            </a:r>
            <a:r>
              <a:rPr lang="en-US" altLang="ko-KR" sz="2400" b="1" i="0" u="none" strike="noStrike" spc="100" dirty="0">
                <a:solidFill>
                  <a:srgbClr val="787878"/>
                </a:solidFill>
                <a:latin typeface="Gmarket Sans Medium"/>
              </a:rPr>
              <a:t>,</a:t>
            </a:r>
            <a:r>
              <a:rPr lang="en-US" sz="2400" b="1" i="0" u="none" strike="noStrike" spc="100" dirty="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2400" b="1" i="0" u="none" strike="noStrike" spc="100" dirty="0" err="1">
                <a:solidFill>
                  <a:srgbClr val="787878"/>
                </a:solidFill>
                <a:ea typeface="Gmarket Sans Medium"/>
              </a:rPr>
              <a:t>김하민</a:t>
            </a:r>
            <a:r>
              <a:rPr lang="en-US" altLang="ko-KR" sz="2400" b="1" i="0" u="none" strike="noStrike" spc="100" dirty="0">
                <a:solidFill>
                  <a:srgbClr val="787878"/>
                </a:solidFill>
                <a:latin typeface="Gmarket Sans Medium"/>
              </a:rPr>
              <a:t>, </a:t>
            </a:r>
            <a:r>
              <a:rPr lang="ko-KR" altLang="en-US" sz="2400" b="1" i="0" u="none" strike="noStrike" spc="100" dirty="0">
                <a:solidFill>
                  <a:srgbClr val="787878"/>
                </a:solidFill>
                <a:ea typeface="Gmarket Sans Medium"/>
              </a:rPr>
              <a:t>이경식</a:t>
            </a:r>
            <a:endParaRPr lang="ko-KR" sz="2400" b="1" i="0" u="none" strike="noStrike" spc="100" dirty="0">
              <a:solidFill>
                <a:srgbClr val="787878"/>
              </a:solidFill>
              <a:ea typeface="Gmarket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72000" y="5207000"/>
            <a:ext cx="93599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ko-KR" sz="8800" b="0" i="0" u="none" strike="noStrike" spc="-100" dirty="0" err="1">
                <a:solidFill>
                  <a:srgbClr val="3567D3"/>
                </a:solidFill>
                <a:ea typeface="Gmarket Sans Medium"/>
              </a:rPr>
              <a:t>리</a:t>
            </a:r>
            <a:r>
              <a:rPr lang="ko-KR" altLang="en-US" sz="8800" b="0" i="0" u="none" strike="noStrike" spc="-100" dirty="0" err="1">
                <a:solidFill>
                  <a:srgbClr val="3567D3"/>
                </a:solidFill>
                <a:ea typeface="Gmarket Sans Medium"/>
              </a:rPr>
              <a:t>밸</a:t>
            </a:r>
            <a:r>
              <a:rPr lang="ko-KR" sz="8800" b="0" i="0" u="none" strike="noStrike" spc="-100" dirty="0" err="1">
                <a:solidFill>
                  <a:srgbClr val="3567D3"/>
                </a:solidFill>
                <a:ea typeface="Gmarket Sans Medium"/>
              </a:rPr>
              <a:t>런싱</a:t>
            </a:r>
            <a:r>
              <a:rPr lang="en-US" sz="8800" b="0" i="0" u="none" strike="noStrike" spc="-1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8800" b="0" i="0" u="none" strike="noStrike" spc="-100" dirty="0">
                <a:solidFill>
                  <a:srgbClr val="3567D3"/>
                </a:solidFill>
                <a:ea typeface="Gmarket Sans Medium"/>
              </a:rPr>
              <a:t>웹</a:t>
            </a:r>
            <a:r>
              <a:rPr lang="en-US" sz="8800" b="0" i="0" u="none" strike="noStrike" spc="-1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8800" b="0" i="0" u="none" strike="noStrike" spc="-100" dirty="0">
                <a:solidFill>
                  <a:srgbClr val="3567D3"/>
                </a:solidFill>
                <a:ea typeface="Gmarket Sans Medium"/>
              </a:rPr>
              <a:t>서비스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86A8B9E3-B5C8-B7C6-0EFA-AE494785B06B}"/>
              </a:ext>
            </a:extLst>
          </p:cNvPr>
          <p:cNvSpPr txBox="1"/>
          <p:nvPr/>
        </p:nvSpPr>
        <p:spPr>
          <a:xfrm>
            <a:off x="2451100" y="6858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1500" b="0" i="0" u="none" strike="noStrike" spc="100" dirty="0">
                <a:solidFill>
                  <a:srgbClr val="787878"/>
                </a:solidFill>
                <a:latin typeface="Gmarket Sans Medium"/>
              </a:rPr>
              <a:t>Stock </a:t>
            </a:r>
            <a:r>
              <a:rPr lang="en-US" altLang="ko-KR" sz="1500" b="0" i="0" u="none" strike="noStrike" spc="100" dirty="0" err="1">
                <a:solidFill>
                  <a:srgbClr val="787878"/>
                </a:solidFill>
                <a:latin typeface="Gmarket Sans Medium"/>
              </a:rPr>
              <a:t>Reblancing</a:t>
            </a:r>
            <a:r>
              <a:rPr lang="en-US" altLang="ko-KR" sz="1500" b="0" i="0" u="none" strike="noStrike" spc="100" dirty="0">
                <a:solidFill>
                  <a:srgbClr val="787878"/>
                </a:solidFill>
                <a:latin typeface="Gmarket Sans Medium"/>
              </a:rPr>
              <a:t> Presentation</a:t>
            </a:r>
          </a:p>
          <a:p>
            <a:pPr lvl="0" algn="ctr">
              <a:lnSpc>
                <a:spcPct val="99600"/>
              </a:lnSpc>
            </a:pP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496330-28DD-BCC1-18C2-8B47279E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0DE749-C4D4-29D0-BA3B-604BB06B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17A0CA-6BA9-A880-9289-2F354CE5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907E9FC-C8BF-43A0-8CC1-AFAECEBF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79BF732-CA8C-0B54-B9DC-F4C8A275D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D89AC03E-3B0E-DDAA-F218-6C57A3EA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50782FE-0553-2DCB-489F-4D02FB17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86096"/>
            <a:ext cx="2197100" cy="2146300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F5A91CA7-1581-ADCC-6CBF-CCCBE65AD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57200"/>
            <a:ext cx="2895600" cy="2146300"/>
          </a:xfrm>
          <a:prstGeom prst="rect">
            <a:avLst/>
          </a:prstGeom>
        </p:spPr>
      </p:pic>
      <p:sp>
        <p:nvSpPr>
          <p:cNvPr id="17" name="TextBox 31">
            <a:extLst>
              <a:ext uri="{FF2B5EF4-FFF2-40B4-BE49-F238E27FC236}">
                <a16:creationId xmlns:a16="http://schemas.microsoft.com/office/drawing/2014/main" id="{316BC9FF-1094-ECD5-581A-3A3DECD1761C}"/>
              </a:ext>
            </a:extLst>
          </p:cNvPr>
          <p:cNvSpPr txBox="1"/>
          <p:nvPr/>
        </p:nvSpPr>
        <p:spPr>
          <a:xfrm>
            <a:off x="45212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</a:t>
            </a:r>
            <a:r>
              <a:rPr lang="en-US" sz="1500" spc="100" dirty="0">
                <a:solidFill>
                  <a:srgbClr val="598EFF"/>
                </a:solidFill>
                <a:latin typeface="Gmarket Sans Medium"/>
              </a:rPr>
              <a:t>3</a:t>
            </a: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. </a:t>
            </a:r>
            <a:r>
              <a:rPr lang="ko-KR" altLang="en-US" sz="1500" b="0" i="0" u="none" strike="noStrike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기술 설명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52" name="Picture 4">
            <a:extLst>
              <a:ext uri="{FF2B5EF4-FFF2-40B4-BE49-F238E27FC236}">
                <a16:creationId xmlns:a16="http://schemas.microsoft.com/office/drawing/2014/main" id="{6861F286-0766-EC6A-5052-44482A8EA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FFAFE6-31F0-755D-73E7-886907F1C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E530B92-3C30-366B-B8C2-F5DF33CAC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D7425A5-B08F-9911-090F-2049840AA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3C753094-517D-2653-E6D1-32B270255299}"/>
              </a:ext>
            </a:extLst>
          </p:cNvPr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spc="200" dirty="0">
                <a:solidFill>
                  <a:srgbClr val="3567D3"/>
                </a:solidFill>
                <a:latin typeface="Gmarket Sans Medium"/>
                <a:ea typeface="Gmarket Sans Medium"/>
              </a:rPr>
              <a:t>PORORO OCR</a:t>
            </a:r>
            <a:endParaRPr lang="en-US" sz="4500" b="0" i="0" u="none" strike="noStrike" spc="200" dirty="0">
              <a:solidFill>
                <a:srgbClr val="3567D3"/>
              </a:solidFill>
              <a:latin typeface="Gmarket Sans Medium"/>
            </a:endParaRPr>
          </a:p>
        </p:txBody>
      </p:sp>
      <p:pic>
        <p:nvPicPr>
          <p:cNvPr id="49" name="Picture 13">
            <a:extLst>
              <a:ext uri="{FF2B5EF4-FFF2-40B4-BE49-F238E27FC236}">
                <a16:creationId xmlns:a16="http://schemas.microsoft.com/office/drawing/2014/main" id="{52410558-B532-42CD-9297-883EA6390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50" name="TextBox 14">
            <a:extLst>
              <a:ext uri="{FF2B5EF4-FFF2-40B4-BE49-F238E27FC236}">
                <a16:creationId xmlns:a16="http://schemas.microsoft.com/office/drawing/2014/main" id="{C545B725-6AE5-95DC-56EC-05085C2A034D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03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460E78A5-1334-2725-9E64-6FAEC1ED97D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4000"/>
          </a:blip>
          <a:stretch>
            <a:fillRect/>
          </a:stretch>
        </p:blipFill>
        <p:spPr>
          <a:xfrm>
            <a:off x="1504950" y="2844800"/>
            <a:ext cx="15278100" cy="6159246"/>
          </a:xfrm>
          <a:prstGeom prst="rect">
            <a:avLst/>
          </a:prstGeom>
        </p:spPr>
      </p:pic>
      <p:sp>
        <p:nvSpPr>
          <p:cNvPr id="51" name="TextBox 15">
            <a:extLst>
              <a:ext uri="{FF2B5EF4-FFF2-40B4-BE49-F238E27FC236}">
                <a16:creationId xmlns:a16="http://schemas.microsoft.com/office/drawing/2014/main" id="{7960BC17-168A-615F-FDB7-798DD2205C1F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4D901E4-4887-1003-793C-255DBC0092E2}"/>
              </a:ext>
            </a:extLst>
          </p:cNvPr>
          <p:cNvSpPr txBox="1"/>
          <p:nvPr/>
        </p:nvSpPr>
        <p:spPr>
          <a:xfrm>
            <a:off x="3051175" y="8307499"/>
            <a:ext cx="1218565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2009"/>
              </a:lnSpc>
            </a:pPr>
            <a:r>
              <a:rPr lang="en-US" altLang="ko-KR" sz="24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OCR(</a:t>
            </a:r>
            <a:r>
              <a:rPr lang="ko-KR" altLang="en-US" sz="24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광학 문자 인식</a:t>
            </a:r>
            <a:r>
              <a:rPr lang="en-US" altLang="ko-KR" sz="24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)</a:t>
            </a:r>
            <a:r>
              <a:rPr lang="ko-KR" altLang="en-US" sz="2400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기능을 이용해 이미지의 글씨를 텍스트화</a:t>
            </a:r>
            <a:endParaRPr lang="ko-KR" sz="2400" b="0" i="0" u="none" strike="noStrike" spc="200" dirty="0">
              <a:solidFill>
                <a:srgbClr val="3567D3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8835EB-CE90-DA50-FF7F-E51825CB5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5890"/>
          <a:stretch/>
        </p:blipFill>
        <p:spPr>
          <a:xfrm>
            <a:off x="12183166" y="3302326"/>
            <a:ext cx="3828696" cy="4122000"/>
          </a:xfrm>
          <a:prstGeom prst="rect">
            <a:avLst/>
          </a:prstGeom>
        </p:spPr>
      </p:pic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77106F8-7361-6742-00A9-94F4BC8561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" t="50026" r="39641" b="17253"/>
          <a:stretch/>
        </p:blipFill>
        <p:spPr>
          <a:xfrm>
            <a:off x="2188812" y="3302326"/>
            <a:ext cx="9247638" cy="412103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E662FB2-B998-E133-FF6A-408A955D27B7}"/>
              </a:ext>
            </a:extLst>
          </p:cNvPr>
          <p:cNvSpPr/>
          <p:nvPr/>
        </p:nvSpPr>
        <p:spPr>
          <a:xfrm>
            <a:off x="11233987" y="5051966"/>
            <a:ext cx="1093454" cy="664911"/>
          </a:xfrm>
          <a:prstGeom prst="rightArrow">
            <a:avLst/>
          </a:prstGeom>
          <a:solidFill>
            <a:srgbClr val="3567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BD71FD-9D7A-BA2C-3DC4-12686BED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9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FE156-71E0-A560-1EE7-06C47ACE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ACE317AD-AC1C-292D-2085-61DFE313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6886B646-94E1-0354-7673-46CBC929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9DF288C-2506-0F56-C7ED-49055027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7FE6E63-0B98-B55F-7D56-B4B70A41C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58B3A51-C302-D652-D0A9-D13F0325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86096"/>
            <a:ext cx="21971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393476-F316-487F-BB05-44EA6171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57200"/>
            <a:ext cx="2895600" cy="2146300"/>
          </a:xfrm>
          <a:prstGeom prst="rect">
            <a:avLst/>
          </a:prstGeom>
        </p:spPr>
      </p:pic>
      <p:sp>
        <p:nvSpPr>
          <p:cNvPr id="9" name="TextBox 31">
            <a:extLst>
              <a:ext uri="{FF2B5EF4-FFF2-40B4-BE49-F238E27FC236}">
                <a16:creationId xmlns:a16="http://schemas.microsoft.com/office/drawing/2014/main" id="{27631FD1-1021-945B-8BC6-EFCD1605FD96}"/>
              </a:ext>
            </a:extLst>
          </p:cNvPr>
          <p:cNvSpPr txBox="1"/>
          <p:nvPr/>
        </p:nvSpPr>
        <p:spPr>
          <a:xfrm>
            <a:off x="45212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</a:t>
            </a:r>
            <a:r>
              <a:rPr lang="en-US" sz="1500" spc="100" dirty="0">
                <a:solidFill>
                  <a:srgbClr val="598EFF"/>
                </a:solidFill>
                <a:latin typeface="Gmarket Sans Medium"/>
              </a:rPr>
              <a:t>3</a:t>
            </a: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. </a:t>
            </a:r>
            <a:r>
              <a:rPr lang="ko-KR" altLang="en-US" sz="1500" b="0" i="0" u="none" strike="noStrike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기술 설명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52" name="Picture 4">
            <a:extLst>
              <a:ext uri="{FF2B5EF4-FFF2-40B4-BE49-F238E27FC236}">
                <a16:creationId xmlns:a16="http://schemas.microsoft.com/office/drawing/2014/main" id="{9269C0BE-1546-0733-4698-E3A8E02B8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83F6FA8A-B8D8-6037-F00B-F1FC96336E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1504950" y="2844800"/>
            <a:ext cx="15278100" cy="615924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5574AD-E852-9648-17B0-DFC3E7013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B8880B1-598C-DE0D-2041-719908C21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A1048FB-D65C-2AC5-87D2-318D1FF261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2791377C-BF1A-8A67-2E9A-566A640D9244}"/>
              </a:ext>
            </a:extLst>
          </p:cNvPr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500" b="0" i="0" u="none" strike="noStrike" spc="200" dirty="0" err="1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리밸런싱</a:t>
            </a:r>
            <a:r>
              <a:rPr lang="ko-KR" altLang="en-US" sz="45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비율 추천 </a:t>
            </a:r>
            <a:r>
              <a:rPr lang="en-US" altLang="ko-KR" sz="45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AI</a:t>
            </a:r>
            <a:endParaRPr lang="en-US" sz="4500" b="0" i="0" u="none" strike="noStrike" spc="200" dirty="0">
              <a:solidFill>
                <a:srgbClr val="3567D3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pic>
        <p:nvPicPr>
          <p:cNvPr id="49" name="Picture 13">
            <a:extLst>
              <a:ext uri="{FF2B5EF4-FFF2-40B4-BE49-F238E27FC236}">
                <a16:creationId xmlns:a16="http://schemas.microsoft.com/office/drawing/2014/main" id="{2E91A7EF-5BBC-DB6B-AED4-95A555814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50" name="TextBox 14">
            <a:extLst>
              <a:ext uri="{FF2B5EF4-FFF2-40B4-BE49-F238E27FC236}">
                <a16:creationId xmlns:a16="http://schemas.microsoft.com/office/drawing/2014/main" id="{09ACC248-E310-F53C-FB9A-8ABFA78F189D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03</a:t>
            </a:r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3D366620-E111-4AAE-53BB-9BF7D0CEC9BD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3076" name="Picture 4" descr="Structure of a neural network.">
            <a:extLst>
              <a:ext uri="{FF2B5EF4-FFF2-40B4-BE49-F238E27FC236}">
                <a16:creationId xmlns:a16="http://schemas.microsoft.com/office/drawing/2014/main" id="{1BD262F9-AF33-01B5-0F26-772175C73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1" b="7102"/>
          <a:stretch/>
        </p:blipFill>
        <p:spPr bwMode="auto">
          <a:xfrm>
            <a:off x="5020874" y="3127160"/>
            <a:ext cx="8716151" cy="50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FD545B00-6FD5-BDCE-349B-871B369705F5}"/>
              </a:ext>
            </a:extLst>
          </p:cNvPr>
          <p:cNvSpPr txBox="1"/>
          <p:nvPr/>
        </p:nvSpPr>
        <p:spPr>
          <a:xfrm>
            <a:off x="3051175" y="8307499"/>
            <a:ext cx="1218565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2009"/>
              </a:lnSpc>
            </a:pPr>
            <a:r>
              <a:rPr lang="ko-KR" altLang="en-US" sz="2400" spc="200" dirty="0" err="1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리밸런싱</a:t>
            </a:r>
            <a:r>
              <a:rPr lang="ko-KR" altLang="en-US" sz="2400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비율 추천 모델의 신경망 구조</a:t>
            </a:r>
            <a:endParaRPr lang="ko-KR" sz="2400" b="0" i="0" u="none" strike="noStrike" spc="200" dirty="0">
              <a:solidFill>
                <a:srgbClr val="3567D3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50F4615-7003-F0E7-F957-A8E1852D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5" name="그림 34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FFAF1F8E-A7DB-86A4-2E54-FAADE7080C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15" y="3138868"/>
            <a:ext cx="2256260" cy="121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CFED9F-9B82-64D8-9EE0-F4D1546B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6B40E470-268C-225A-D628-217247FC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FD0861A-C0BA-0C19-846C-2808EC75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867EA494-21A8-BC1F-D90D-B28B83683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D1FAC3A-A57C-FA75-F98C-AB4F4AE1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86096"/>
            <a:ext cx="2197100" cy="2146300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47BCE2A3-B1B2-9594-362C-C319AB93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57200"/>
            <a:ext cx="2895600" cy="2146300"/>
          </a:xfrm>
          <a:prstGeom prst="rect">
            <a:avLst/>
          </a:prstGeom>
        </p:spPr>
      </p:pic>
      <p:sp>
        <p:nvSpPr>
          <p:cNvPr id="21" name="TextBox 31">
            <a:extLst>
              <a:ext uri="{FF2B5EF4-FFF2-40B4-BE49-F238E27FC236}">
                <a16:creationId xmlns:a16="http://schemas.microsoft.com/office/drawing/2014/main" id="{F3D9CD53-6981-EB1C-4288-131B7C4440A6}"/>
              </a:ext>
            </a:extLst>
          </p:cNvPr>
          <p:cNvSpPr txBox="1"/>
          <p:nvPr/>
        </p:nvSpPr>
        <p:spPr>
          <a:xfrm>
            <a:off x="45212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</a:t>
            </a:r>
            <a:r>
              <a:rPr lang="en-US" sz="1500" spc="100" dirty="0">
                <a:solidFill>
                  <a:srgbClr val="598EFF"/>
                </a:solidFill>
                <a:latin typeface="Gmarket Sans Medium"/>
              </a:rPr>
              <a:t>3</a:t>
            </a: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. </a:t>
            </a:r>
            <a:r>
              <a:rPr lang="ko-KR" altLang="en-US" sz="1500" b="0" i="0" u="none" strike="noStrike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기술 설명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02352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200" y="4292600"/>
            <a:ext cx="6731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9400" y="5969000"/>
            <a:ext cx="4521200" cy="25400"/>
          </a:xfrm>
          <a:prstGeom prst="rect">
            <a:avLst/>
          </a:prstGeom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2F908099-954C-6B48-7C66-AA7E3D698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4000"/>
          </a:blip>
          <a:stretch>
            <a:fillRect/>
          </a:stretch>
        </p:blipFill>
        <p:spPr>
          <a:xfrm>
            <a:off x="1504950" y="2844800"/>
            <a:ext cx="15278100" cy="615924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5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투자 기록 관리</a:t>
            </a:r>
            <a:endParaRPr lang="en-US" altLang="ko-KR" sz="4500" b="0" i="0" u="none" strike="noStrike" spc="200" dirty="0">
              <a:solidFill>
                <a:srgbClr val="3567D3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rcRect t="18797" r="55182" b="19549"/>
          <a:stretch/>
        </p:blipFill>
        <p:spPr>
          <a:xfrm>
            <a:off x="7518400" y="3063464"/>
            <a:ext cx="6896100" cy="509441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628900" y="5302250"/>
            <a:ext cx="3632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600" b="0" i="0" u="none" strike="noStrike" spc="200" dirty="0" err="1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리</a:t>
            </a:r>
            <a:r>
              <a:rPr lang="ko-KR" altLang="en-US" sz="2600" b="0" i="0" u="none" strike="noStrike" spc="200" dirty="0" err="1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밸</a:t>
            </a:r>
            <a:r>
              <a:rPr lang="ko-KR" sz="2600" b="0" i="0" u="none" strike="noStrike" spc="200" dirty="0" err="1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런싱</a:t>
            </a:r>
            <a:r>
              <a:rPr lang="en-US" altLang="ko-KR" sz="26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en-US" sz="26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기록</a:t>
            </a:r>
            <a:r>
              <a:rPr lang="en-US" sz="26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en-US" sz="26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엑셀</a:t>
            </a:r>
            <a:r>
              <a:rPr lang="ko-KR" sz="26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파일</a:t>
            </a:r>
            <a:r>
              <a:rPr lang="en-US" sz="2600" b="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 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3641A4A5-736D-93E8-CF08-D306D044040D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03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D073BD8-A844-8503-F763-623525974F5A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EF90ECAD-EF12-A2D4-054F-D18061304E4F}"/>
              </a:ext>
            </a:extLst>
          </p:cNvPr>
          <p:cNvSpPr txBox="1"/>
          <p:nvPr/>
        </p:nvSpPr>
        <p:spPr>
          <a:xfrm>
            <a:off x="3051175" y="8307499"/>
            <a:ext cx="1218565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2009"/>
              </a:lnSpc>
            </a:pPr>
            <a:r>
              <a:rPr lang="ko-KR" altLang="en-US" sz="2400" spc="-1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사용자는 자신의</a:t>
            </a:r>
            <a:r>
              <a:rPr lang="ko-KR" altLang="en-US" sz="2400" b="0" i="0" u="none" strike="noStrike" spc="-1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투자 정보를  다운로드해 날짜별로 관리할 수 있다</a:t>
            </a:r>
            <a:r>
              <a:rPr lang="en-US" altLang="ko-KR" sz="2400" b="0" i="0" u="none" strike="noStrike" spc="-1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.</a:t>
            </a:r>
            <a:endParaRPr lang="ko-KR" sz="2400" b="0" i="0" u="none" strike="noStrike" spc="200" dirty="0">
              <a:solidFill>
                <a:srgbClr val="3567D3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DE327-373E-3E4D-0F7A-E8247980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>
            <a:extLst>
              <a:ext uri="{FF2B5EF4-FFF2-40B4-BE49-F238E27FC236}">
                <a16:creationId xmlns:a16="http://schemas.microsoft.com/office/drawing/2014/main" id="{5FADF0C9-2C28-A77B-0DC8-99BFB813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B3B39A4D-0DE1-92D1-02E5-B8AD74A4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08B79242-23C7-97CA-EC50-31271C6F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FEF16260-5043-9A9F-071B-356126B2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EA61C3CD-C45C-E7D9-5BB7-9AC7AE35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27" name="Picture 7">
            <a:extLst>
              <a:ext uri="{FF2B5EF4-FFF2-40B4-BE49-F238E27FC236}">
                <a16:creationId xmlns:a16="http://schemas.microsoft.com/office/drawing/2014/main" id="{6F52B1B0-66BA-2820-30DD-B7CF68044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9" y="457200"/>
            <a:ext cx="2895600" cy="2146300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230A9AB1-A58D-5EDE-0A60-2742DE77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sp>
        <p:nvSpPr>
          <p:cNvPr id="28" name="TextBox 31">
            <a:extLst>
              <a:ext uri="{FF2B5EF4-FFF2-40B4-BE49-F238E27FC236}">
                <a16:creationId xmlns:a16="http://schemas.microsoft.com/office/drawing/2014/main" id="{7D993FD4-9657-0E04-12DD-DFECC019E92E}"/>
              </a:ext>
            </a:extLst>
          </p:cNvPr>
          <p:cNvSpPr txBox="1"/>
          <p:nvPr/>
        </p:nvSpPr>
        <p:spPr>
          <a:xfrm>
            <a:off x="5861429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04. </a:t>
            </a:r>
            <a:r>
              <a:rPr lang="ko-KR" altLang="en-US" sz="1500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웹 기능 구성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200" y="4292600"/>
            <a:ext cx="6731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9400" y="5969000"/>
            <a:ext cx="4521200" cy="25400"/>
          </a:xfrm>
          <a:prstGeom prst="rect">
            <a:avLst/>
          </a:prstGeom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C3C52485-5942-B2DC-A232-71F8F4E78FC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4000"/>
          </a:blip>
          <a:stretch>
            <a:fillRect/>
          </a:stretch>
        </p:blipFill>
        <p:spPr>
          <a:xfrm>
            <a:off x="1504950" y="2844800"/>
            <a:ext cx="15278100" cy="6133592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웹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기능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구성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" y="5695696"/>
            <a:ext cx="525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0" i="0" u="none" strike="noStrike" spc="200">
                <a:solidFill>
                  <a:srgbClr val="3567D3"/>
                </a:solidFill>
                <a:ea typeface="Gmarket Sans Medium"/>
              </a:rPr>
              <a:t>시스템</a:t>
            </a:r>
            <a:r>
              <a:rPr lang="en-US" sz="24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0" i="0" u="none" strike="noStrike" spc="200" dirty="0">
                <a:solidFill>
                  <a:srgbClr val="3567D3"/>
                </a:solidFill>
                <a:ea typeface="Gmarket Sans Medium"/>
              </a:rPr>
              <a:t>구성</a:t>
            </a:r>
            <a:r>
              <a:rPr lang="ko-KR" altLang="en-US" sz="2400" spc="200" dirty="0">
                <a:solidFill>
                  <a:srgbClr val="3567D3"/>
                </a:solidFill>
                <a:ea typeface="Gmarket Sans Medium"/>
              </a:rPr>
              <a:t>도</a:t>
            </a:r>
            <a:endParaRPr lang="ko-KR" sz="24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4842A-B483-E3CB-2C25-00BBABB98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3902" y="2960996"/>
            <a:ext cx="8131706" cy="5827041"/>
          </a:xfrm>
          <a:prstGeom prst="rect">
            <a:avLst/>
          </a:prstGeom>
        </p:spPr>
      </p:pic>
      <p:pic>
        <p:nvPicPr>
          <p:cNvPr id="2" name="Picture 13">
            <a:extLst>
              <a:ext uri="{FF2B5EF4-FFF2-40B4-BE49-F238E27FC236}">
                <a16:creationId xmlns:a16="http://schemas.microsoft.com/office/drawing/2014/main" id="{7B98833A-307D-57B0-D249-E1CEC68F37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6B348D8D-0F5C-5450-A155-FC7B58CE4267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04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04D07AA2-4946-F23C-9796-1548A0520002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24ADB-3D1D-0FCE-0BC8-B2FDE7DF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">
            <a:extLst>
              <a:ext uri="{FF2B5EF4-FFF2-40B4-BE49-F238E27FC236}">
                <a16:creationId xmlns:a16="http://schemas.microsoft.com/office/drawing/2014/main" id="{9929606E-285A-8496-8EF7-01ED76FF5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41EB7964-6DF6-743B-8813-383F5B8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13FE26F9-AFC1-98CB-E2C9-23448B87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1682AC0F-8025-38B6-D09F-CE02B983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81649C99-9F44-FE55-80A6-A459F970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30" name="Picture 7">
            <a:extLst>
              <a:ext uri="{FF2B5EF4-FFF2-40B4-BE49-F238E27FC236}">
                <a16:creationId xmlns:a16="http://schemas.microsoft.com/office/drawing/2014/main" id="{8BC0C21D-42EE-9E46-B43A-775F120C1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9" y="457200"/>
            <a:ext cx="2895600" cy="2146300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8535342B-E7F7-6642-59AD-99DB2CEF860A}"/>
              </a:ext>
            </a:extLst>
          </p:cNvPr>
          <p:cNvSpPr txBox="1"/>
          <p:nvPr/>
        </p:nvSpPr>
        <p:spPr>
          <a:xfrm>
            <a:off x="5861429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04. </a:t>
            </a:r>
            <a:r>
              <a:rPr lang="ko-KR" altLang="en-US" sz="1500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웹 기능 구성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C47C6D8-C255-7706-E16B-1ED86AA4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200" y="4292600"/>
            <a:ext cx="67310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44000"/>
          </a:blip>
          <a:stretch>
            <a:fillRect/>
          </a:stretch>
        </p:blipFill>
        <p:spPr>
          <a:xfrm>
            <a:off x="1504950" y="2844800"/>
            <a:ext cx="15278100" cy="613359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09400" y="5969000"/>
            <a:ext cx="45212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웹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기능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구성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60775" y="8077200"/>
            <a:ext cx="1061085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2000" b="0" i="0" u="none" strike="noStrike" spc="-100" dirty="0" err="1">
                <a:solidFill>
                  <a:srgbClr val="787878"/>
                </a:solidFill>
                <a:ea typeface="Gmarket Sans Light"/>
              </a:rPr>
              <a:t>리</a:t>
            </a:r>
            <a:r>
              <a:rPr lang="ko-KR" altLang="en-US" sz="2000" b="0" i="0" u="none" strike="noStrike" spc="-100" dirty="0" err="1">
                <a:solidFill>
                  <a:srgbClr val="787878"/>
                </a:solidFill>
                <a:ea typeface="Gmarket Sans Light"/>
              </a:rPr>
              <a:t>밸</a:t>
            </a:r>
            <a:r>
              <a:rPr lang="ko-KR" sz="2000" b="0" i="0" u="none" strike="noStrike" spc="-100" dirty="0" err="1">
                <a:solidFill>
                  <a:srgbClr val="787878"/>
                </a:solidFill>
                <a:ea typeface="Gmarket Sans Light"/>
              </a:rPr>
              <a:t>런싱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 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ea typeface="Gmarket Sans Light"/>
              </a:rPr>
              <a:t>전략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에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대한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 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ea typeface="Gmarket Sans Light"/>
              </a:rPr>
              <a:t>간략한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설명과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함께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ea typeface="Gmarket Sans Light"/>
              </a:rPr>
              <a:t>로그인 과정을 진행한다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.</a:t>
            </a:r>
            <a:endParaRPr lang="ko-KR" sz="2000" b="0" i="0" u="none" strike="noStrike" spc="-100" dirty="0">
              <a:solidFill>
                <a:srgbClr val="787878"/>
              </a:solidFill>
              <a:ea typeface="Gmarket Sans Light"/>
            </a:endParaRPr>
          </a:p>
          <a:p>
            <a:pPr lvl="0" algn="ctr">
              <a:lnSpc>
                <a:spcPct val="131970"/>
              </a:lnSpc>
            </a:pP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만약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아이디가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존재하지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않는다면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 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ea typeface="Gmarket Sans Light"/>
              </a:rPr>
              <a:t>회원가입 과정을 진행한다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.</a:t>
            </a:r>
            <a:endParaRPr lang="en-US" sz="2000" b="0" i="0" u="none" strike="noStrike" spc="-100" dirty="0">
              <a:solidFill>
                <a:srgbClr val="787878"/>
              </a:solidFill>
              <a:latin typeface="Gmarket Sans Light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0627" y="7962900"/>
            <a:ext cx="15379573" cy="2565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4486" y="3594801"/>
            <a:ext cx="6927114" cy="396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138B64D-B8AD-319C-712B-845593DAD15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20548"/>
          <a:stretch/>
        </p:blipFill>
        <p:spPr>
          <a:xfrm>
            <a:off x="9750303" y="3598709"/>
            <a:ext cx="6420204" cy="396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100E6-1DD2-E8C1-A580-5A54EC2B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3E92C7BE-75E1-B08C-DFBA-B1D908FDA87F}"/>
              </a:ext>
            </a:extLst>
          </p:cNvPr>
          <p:cNvSpPr txBox="1"/>
          <p:nvPr/>
        </p:nvSpPr>
        <p:spPr>
          <a:xfrm>
            <a:off x="1600579" y="2856968"/>
            <a:ext cx="3390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600" b="0" i="0" u="none" strike="noStrike" spc="200" dirty="0">
                <a:solidFill>
                  <a:srgbClr val="3567D3"/>
                </a:solidFill>
                <a:ea typeface="Gmarket Sans Medium"/>
              </a:rPr>
              <a:t>로그인 및 회원가입</a:t>
            </a:r>
            <a:endParaRPr lang="ko-KR" sz="26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FB1A4F-8838-5430-6D54-DD81FB915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5">
            <a:extLst>
              <a:ext uri="{FF2B5EF4-FFF2-40B4-BE49-F238E27FC236}">
                <a16:creationId xmlns:a16="http://schemas.microsoft.com/office/drawing/2014/main" id="{9BD50614-0F60-ACC0-0D45-80BD8081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BE41DE1-C10D-BD18-AA93-D838073A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34E09C24-7E41-F557-12D4-AE5DDCFA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B9A8E989-F6E5-8C72-FFD9-6A0F0FFB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C73C8E29-6071-7E73-0AA8-76E435E7C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32" name="Picture 7">
            <a:extLst>
              <a:ext uri="{FF2B5EF4-FFF2-40B4-BE49-F238E27FC236}">
                <a16:creationId xmlns:a16="http://schemas.microsoft.com/office/drawing/2014/main" id="{A3409F98-1880-7333-313F-8D874262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9" y="457200"/>
            <a:ext cx="2895600" cy="2146300"/>
          </a:xfrm>
          <a:prstGeom prst="rect">
            <a:avLst/>
          </a:prstGeom>
        </p:spPr>
      </p:pic>
      <p:sp>
        <p:nvSpPr>
          <p:cNvPr id="33" name="TextBox 31">
            <a:extLst>
              <a:ext uri="{FF2B5EF4-FFF2-40B4-BE49-F238E27FC236}">
                <a16:creationId xmlns:a16="http://schemas.microsoft.com/office/drawing/2014/main" id="{B884D112-6821-AF52-8C9B-8D3E67A586E6}"/>
              </a:ext>
            </a:extLst>
          </p:cNvPr>
          <p:cNvSpPr txBox="1"/>
          <p:nvPr/>
        </p:nvSpPr>
        <p:spPr>
          <a:xfrm>
            <a:off x="5861429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04. </a:t>
            </a:r>
            <a:r>
              <a:rPr lang="ko-KR" altLang="en-US" sz="1500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웹 기능 구성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168501FA-945A-3065-4665-1C00F3742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8662BED-EC7D-756C-CBCC-8C88F02D1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00E6D8F-9743-3BF3-42FA-C5A7E1FC7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9AA875D-748A-5257-FFCB-97AAB6AD5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5F55E7C-5446-C735-58FD-409BCAA84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FDDF10E-B3DB-5C73-BA36-98CDE3488C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200" y="4292600"/>
            <a:ext cx="6731000" cy="25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212F4B7-14C8-6081-FC26-CE6F933CD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9400" y="5969000"/>
            <a:ext cx="4521200" cy="254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F0345B8-CDE7-EA86-EF89-340F4270BB9F}"/>
              </a:ext>
            </a:extLst>
          </p:cNvPr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웹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기능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구성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58E011-CE7E-3261-741E-C85DA04F6440}"/>
              </a:ext>
            </a:extLst>
          </p:cNvPr>
          <p:cNvGrpSpPr/>
          <p:nvPr/>
        </p:nvGrpSpPr>
        <p:grpSpPr>
          <a:xfrm>
            <a:off x="1460627" y="2844800"/>
            <a:ext cx="15379573" cy="6159246"/>
            <a:chOff x="1460627" y="2844800"/>
            <a:chExt cx="15379573" cy="6159246"/>
          </a:xfrm>
        </p:grpSpPr>
        <p:pic>
          <p:nvPicPr>
            <p:cNvPr id="4" name="Picture 18">
              <a:extLst>
                <a:ext uri="{FF2B5EF4-FFF2-40B4-BE49-F238E27FC236}">
                  <a16:creationId xmlns:a16="http://schemas.microsoft.com/office/drawing/2014/main" id="{483BA9BE-9B65-31C7-4717-16697920D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44000"/>
            </a:blip>
            <a:stretch>
              <a:fillRect/>
            </a:stretch>
          </p:blipFill>
          <p:spPr>
            <a:xfrm>
              <a:off x="1504950" y="2844800"/>
              <a:ext cx="15278100" cy="6159246"/>
            </a:xfrm>
            <a:prstGeom prst="rect">
              <a:avLst/>
            </a:prstGeom>
          </p:spPr>
        </p:pic>
        <p:pic>
          <p:nvPicPr>
            <p:cNvPr id="5" name="Picture 21">
              <a:extLst>
                <a:ext uri="{FF2B5EF4-FFF2-40B4-BE49-F238E27FC236}">
                  <a16:creationId xmlns:a16="http://schemas.microsoft.com/office/drawing/2014/main" id="{97AA2D7C-C5A1-0109-8698-9F7D577F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60627" y="7962900"/>
              <a:ext cx="15379573" cy="25654"/>
            </a:xfrm>
            <a:prstGeom prst="rect">
              <a:avLst/>
            </a:prstGeom>
          </p:spPr>
        </p:pic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DB3D38B-AA00-76E7-FE5D-4E3ADA89D32F}"/>
              </a:ext>
            </a:extLst>
          </p:cNvPr>
          <p:cNvSpPr txBox="1"/>
          <p:nvPr/>
        </p:nvSpPr>
        <p:spPr>
          <a:xfrm>
            <a:off x="3225704" y="8254468"/>
            <a:ext cx="1200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로그인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ea typeface="Gmarket Sans Light"/>
              </a:rPr>
              <a:t>에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성공하면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altLang="en-US" sz="2000" spc="-100" dirty="0">
                <a:solidFill>
                  <a:srgbClr val="787878"/>
                </a:solidFill>
                <a:latin typeface="Gmarket Sans Light"/>
                <a:ea typeface="Gmarket Sans Light"/>
              </a:rPr>
              <a:t>사용 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ea typeface="Gmarket Sans Light"/>
              </a:rPr>
              <a:t>도움말과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함께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이미지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업로드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화면이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나온다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latin typeface="Gmarket Sans Light"/>
              </a:rPr>
              <a:t>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9738125-3C53-0DDC-8413-0A547B0915BB}"/>
              </a:ext>
            </a:extLst>
          </p:cNvPr>
          <p:cNvSpPr txBox="1"/>
          <p:nvPr/>
        </p:nvSpPr>
        <p:spPr>
          <a:xfrm>
            <a:off x="1600579" y="2856968"/>
            <a:ext cx="3390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600" b="0" i="0" u="none" strike="noStrike" spc="200" dirty="0">
                <a:solidFill>
                  <a:srgbClr val="3567D3"/>
                </a:solidFill>
                <a:ea typeface="Gmarket Sans Medium"/>
              </a:rPr>
              <a:t>이미지 업로드 화면</a:t>
            </a:r>
            <a:endParaRPr lang="ko-KR" sz="26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4D7ACBE9-F4A7-FAA1-7F6D-AB8D8775F476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04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98227D64-89E5-1B5C-0194-8981DF201E8F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5A21D8-FCB4-0842-B3F2-D60A837D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20">
            <a:extLst>
              <a:ext uri="{FF2B5EF4-FFF2-40B4-BE49-F238E27FC236}">
                <a16:creationId xmlns:a16="http://schemas.microsoft.com/office/drawing/2014/main" id="{3BF3ECD9-9829-C496-4DD1-19009FF988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00" y="3657600"/>
            <a:ext cx="7099300" cy="3543300"/>
          </a:xfrm>
          <a:prstGeom prst="rect">
            <a:avLst/>
          </a:prstGeom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ED5314C4-2F3F-47F4-94F3-9F8B8DA9EA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4200" y="3657600"/>
            <a:ext cx="7162800" cy="35433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156F4CF-F2D3-B79B-7CC7-59739F85E33C}"/>
              </a:ext>
            </a:extLst>
          </p:cNvPr>
          <p:cNvSpPr/>
          <p:nvPr/>
        </p:nvSpPr>
        <p:spPr>
          <a:xfrm>
            <a:off x="8575048" y="5265988"/>
            <a:ext cx="1093454" cy="664911"/>
          </a:xfrm>
          <a:prstGeom prst="rightArrow">
            <a:avLst/>
          </a:prstGeom>
          <a:solidFill>
            <a:srgbClr val="3567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91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>
            <a:extLst>
              <a:ext uri="{FF2B5EF4-FFF2-40B4-BE49-F238E27FC236}">
                <a16:creationId xmlns:a16="http://schemas.microsoft.com/office/drawing/2014/main" id="{5B3DE6B5-A53B-F45A-9664-80856A81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8BBD2E66-9C69-0ACD-B986-4D27C1BE4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DFDBAA17-506C-8429-9545-EA2BD9D6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4C5B529F-A011-1452-176C-F6A0B34D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C977F012-6938-3006-12A5-3D734AE3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33" name="Picture 7">
            <a:extLst>
              <a:ext uri="{FF2B5EF4-FFF2-40B4-BE49-F238E27FC236}">
                <a16:creationId xmlns:a16="http://schemas.microsoft.com/office/drawing/2014/main" id="{1976F849-3BE3-31F4-8939-5BC6AD6C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9" y="457200"/>
            <a:ext cx="2895600" cy="2146300"/>
          </a:xfrm>
          <a:prstGeom prst="rect">
            <a:avLst/>
          </a:prstGeom>
        </p:spPr>
      </p:pic>
      <p:sp>
        <p:nvSpPr>
          <p:cNvPr id="34" name="TextBox 31">
            <a:extLst>
              <a:ext uri="{FF2B5EF4-FFF2-40B4-BE49-F238E27FC236}">
                <a16:creationId xmlns:a16="http://schemas.microsoft.com/office/drawing/2014/main" id="{01741BA0-50F4-9FB5-E5F8-8345F1424B20}"/>
              </a:ext>
            </a:extLst>
          </p:cNvPr>
          <p:cNvSpPr txBox="1"/>
          <p:nvPr/>
        </p:nvSpPr>
        <p:spPr>
          <a:xfrm>
            <a:off x="5861429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04. </a:t>
            </a:r>
            <a:r>
              <a:rPr lang="ko-KR" altLang="en-US" sz="1500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웹 기능 구성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A4DA1A38-DBA1-3235-3084-ACA1ADBF9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200" y="4292600"/>
            <a:ext cx="6731000" cy="25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6F4BB76-DD3F-8F36-2118-0A711A4E8C38}"/>
              </a:ext>
            </a:extLst>
          </p:cNvPr>
          <p:cNvGrpSpPr/>
          <p:nvPr/>
        </p:nvGrpSpPr>
        <p:grpSpPr>
          <a:xfrm>
            <a:off x="1460627" y="2844800"/>
            <a:ext cx="15379573" cy="6159246"/>
            <a:chOff x="1460627" y="2844800"/>
            <a:chExt cx="15379573" cy="6159246"/>
          </a:xfrm>
        </p:grpSpPr>
        <p:pic>
          <p:nvPicPr>
            <p:cNvPr id="2" name="Picture 18">
              <a:extLst>
                <a:ext uri="{FF2B5EF4-FFF2-40B4-BE49-F238E27FC236}">
                  <a16:creationId xmlns:a16="http://schemas.microsoft.com/office/drawing/2014/main" id="{95BC59D8-1799-33A0-9F4F-772F6684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44000"/>
            </a:blip>
            <a:stretch>
              <a:fillRect/>
            </a:stretch>
          </p:blipFill>
          <p:spPr>
            <a:xfrm>
              <a:off x="1504950" y="2844800"/>
              <a:ext cx="15278100" cy="6159246"/>
            </a:xfrm>
            <a:prstGeom prst="rect">
              <a:avLst/>
            </a:prstGeom>
          </p:spPr>
        </p:pic>
        <p:pic>
          <p:nvPicPr>
            <p:cNvPr id="36" name="Picture 21">
              <a:extLst>
                <a:ext uri="{FF2B5EF4-FFF2-40B4-BE49-F238E27FC236}">
                  <a16:creationId xmlns:a16="http://schemas.microsoft.com/office/drawing/2014/main" id="{13DFF998-C96F-F049-3D32-6E614CAA3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60627" y="7962900"/>
              <a:ext cx="15379573" cy="25654"/>
            </a:xfrm>
            <a:prstGeom prst="rect">
              <a:avLst/>
            </a:prstGeom>
          </p:spPr>
        </p:pic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09400" y="5969000"/>
            <a:ext cx="45212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웹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기능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구성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1100" y="8331812"/>
            <a:ext cx="13030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토스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증권에서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캡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ea typeface="Gmarket Sans Light"/>
              </a:rPr>
              <a:t>처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한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ea typeface="Gmarket Sans Light"/>
              </a:rPr>
              <a:t>현금 자산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,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ea typeface="Gmarket Sans Light"/>
              </a:rPr>
              <a:t>보유 주식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종목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 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ea typeface="Gmarket Sans Light"/>
              </a:rPr>
              <a:t>이미지를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업로드하고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저장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버튼을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누르면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주식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정보들을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추출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ea typeface="Gmarket Sans Light"/>
              </a:rPr>
              <a:t>한다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2600" y="3479800"/>
            <a:ext cx="4114800" cy="3225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0800" y="4914900"/>
            <a:ext cx="4584700" cy="2857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47200" y="3479800"/>
            <a:ext cx="7112000" cy="38481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EFFB7FE-8A91-68CA-8EB4-DB50F291BDDA}"/>
              </a:ext>
            </a:extLst>
          </p:cNvPr>
          <p:cNvSpPr/>
          <p:nvPr/>
        </p:nvSpPr>
        <p:spPr>
          <a:xfrm>
            <a:off x="8352451" y="5259512"/>
            <a:ext cx="1093454" cy="664911"/>
          </a:xfrm>
          <a:prstGeom prst="rightArrow">
            <a:avLst/>
          </a:prstGeom>
          <a:solidFill>
            <a:srgbClr val="3567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2F9E941D-E1E8-BD0D-ED87-C20DA2177DE9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04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FD12D0AB-99DE-B817-7EEC-FDE42D30A0EE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82953E2-75B0-0211-4B78-55E42E06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03FA3DF4-B634-86AE-EFEF-946E31899D2A}"/>
              </a:ext>
            </a:extLst>
          </p:cNvPr>
          <p:cNvSpPr txBox="1"/>
          <p:nvPr/>
        </p:nvSpPr>
        <p:spPr>
          <a:xfrm>
            <a:off x="1600579" y="2856968"/>
            <a:ext cx="4495422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600" spc="200" dirty="0">
                <a:solidFill>
                  <a:srgbClr val="3567D3"/>
                </a:solidFill>
                <a:ea typeface="Gmarket Sans Medium"/>
              </a:rPr>
              <a:t>자산 정보 이미지 업로드</a:t>
            </a:r>
            <a:endParaRPr lang="ko-KR" sz="26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5">
            <a:extLst>
              <a:ext uri="{FF2B5EF4-FFF2-40B4-BE49-F238E27FC236}">
                <a16:creationId xmlns:a16="http://schemas.microsoft.com/office/drawing/2014/main" id="{133C5845-9D5D-2819-7A88-651679E2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2C3E12C-C61A-0B51-57B8-CD861D55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C2AB80DD-2116-B35B-6A69-069E57513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E90487F5-0577-EC99-E7B6-2A14464B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C1C5BB4E-216D-47F9-ABEA-D79BF84D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32" name="Picture 7">
            <a:extLst>
              <a:ext uri="{FF2B5EF4-FFF2-40B4-BE49-F238E27FC236}">
                <a16:creationId xmlns:a16="http://schemas.microsoft.com/office/drawing/2014/main" id="{51D37F23-2516-D236-C80D-F52A4EEB2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9" y="457200"/>
            <a:ext cx="2895600" cy="2146300"/>
          </a:xfrm>
          <a:prstGeom prst="rect">
            <a:avLst/>
          </a:prstGeom>
        </p:spPr>
      </p:pic>
      <p:sp>
        <p:nvSpPr>
          <p:cNvPr id="33" name="TextBox 31">
            <a:extLst>
              <a:ext uri="{FF2B5EF4-FFF2-40B4-BE49-F238E27FC236}">
                <a16:creationId xmlns:a16="http://schemas.microsoft.com/office/drawing/2014/main" id="{61A6BC60-5ED7-A099-E8BA-4B331EC6A671}"/>
              </a:ext>
            </a:extLst>
          </p:cNvPr>
          <p:cNvSpPr txBox="1"/>
          <p:nvPr/>
        </p:nvSpPr>
        <p:spPr>
          <a:xfrm>
            <a:off x="5861429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04. </a:t>
            </a:r>
            <a:r>
              <a:rPr lang="ko-KR" altLang="en-US" sz="1500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웹 기능 구성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B850D066-06DA-75D1-70E5-BBCEA0420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200" y="4292600"/>
            <a:ext cx="6731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9400" y="5969000"/>
            <a:ext cx="45212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웹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기능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구성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9946D3-EAEC-757C-AC45-F2DB30ED77D9}"/>
              </a:ext>
            </a:extLst>
          </p:cNvPr>
          <p:cNvGrpSpPr/>
          <p:nvPr/>
        </p:nvGrpSpPr>
        <p:grpSpPr>
          <a:xfrm>
            <a:off x="1460627" y="2844800"/>
            <a:ext cx="15379573" cy="6159246"/>
            <a:chOff x="1460627" y="2844800"/>
            <a:chExt cx="15379573" cy="6159246"/>
          </a:xfrm>
        </p:grpSpPr>
        <p:pic>
          <p:nvPicPr>
            <p:cNvPr id="4" name="Picture 18">
              <a:extLst>
                <a:ext uri="{FF2B5EF4-FFF2-40B4-BE49-F238E27FC236}">
                  <a16:creationId xmlns:a16="http://schemas.microsoft.com/office/drawing/2014/main" id="{37859498-C51E-9C98-4BB9-7DF753CFC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44000"/>
            </a:blip>
            <a:stretch>
              <a:fillRect/>
            </a:stretch>
          </p:blipFill>
          <p:spPr>
            <a:xfrm>
              <a:off x="1504950" y="2844800"/>
              <a:ext cx="15278100" cy="6159246"/>
            </a:xfrm>
            <a:prstGeom prst="rect">
              <a:avLst/>
            </a:prstGeom>
          </p:spPr>
        </p:pic>
        <p:pic>
          <p:nvPicPr>
            <p:cNvPr id="5" name="Picture 21">
              <a:extLst>
                <a:ext uri="{FF2B5EF4-FFF2-40B4-BE49-F238E27FC236}">
                  <a16:creationId xmlns:a16="http://schemas.microsoft.com/office/drawing/2014/main" id="{BA35FCB2-20CE-073C-4493-18F96265D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60627" y="7962900"/>
              <a:ext cx="15379573" cy="25654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3225704" y="8254468"/>
            <a:ext cx="1200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추출한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altLang="en-US" sz="2000" spc="-100" dirty="0">
                <a:solidFill>
                  <a:srgbClr val="787878"/>
                </a:solidFill>
                <a:latin typeface="Gmarket Sans Light"/>
                <a:ea typeface="Gmarket Sans Light"/>
              </a:rPr>
              <a:t>자산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정보들을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표를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통해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ea typeface="Gmarket Sans Light"/>
              </a:rPr>
              <a:t>표현해준다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9861" y="3708400"/>
            <a:ext cx="7154000" cy="3528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26454" y="3708400"/>
            <a:ext cx="7419712" cy="3528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00579" y="2856968"/>
            <a:ext cx="3390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600" b="0" i="0" u="none" strike="noStrike" spc="200" dirty="0">
                <a:solidFill>
                  <a:srgbClr val="3567D3"/>
                </a:solidFill>
                <a:ea typeface="Gmarket Sans Medium"/>
              </a:rPr>
              <a:t>자산</a:t>
            </a:r>
            <a:r>
              <a:rPr lang="en-US" sz="26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600" b="0" i="0" u="none" strike="noStrike" spc="200" dirty="0">
                <a:solidFill>
                  <a:srgbClr val="3567D3"/>
                </a:solidFill>
                <a:ea typeface="Gmarket Sans Medium"/>
              </a:rPr>
              <a:t>정보</a:t>
            </a:r>
            <a:r>
              <a:rPr lang="en-US" sz="26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600" b="0" i="0" u="none" strike="noStrike" spc="200" dirty="0">
                <a:solidFill>
                  <a:srgbClr val="3567D3"/>
                </a:solidFill>
                <a:ea typeface="Gmarket Sans Medium"/>
              </a:rPr>
              <a:t>표</a:t>
            </a:r>
            <a:r>
              <a:rPr lang="en-US" sz="26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600" b="0" i="0" u="none" strike="noStrike" spc="200" dirty="0">
                <a:solidFill>
                  <a:srgbClr val="3567D3"/>
                </a:solidFill>
                <a:ea typeface="Gmarket Sans Medium"/>
              </a:rPr>
              <a:t>표현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54A812A-F5AB-6322-556D-FF6C1F2262E4}"/>
              </a:ext>
            </a:extLst>
          </p:cNvPr>
          <p:cNvSpPr/>
          <p:nvPr/>
        </p:nvSpPr>
        <p:spPr>
          <a:xfrm>
            <a:off x="8487228" y="5259512"/>
            <a:ext cx="1093454" cy="664911"/>
          </a:xfrm>
          <a:prstGeom prst="rightArrow">
            <a:avLst/>
          </a:prstGeom>
          <a:solidFill>
            <a:srgbClr val="3567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1E3583F7-FAEF-9558-A87C-CEBB288F0F56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04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90FCD590-E3C6-A9F5-B52B-0EF1CA9E7F25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60BC1B-9BD5-CCBB-3791-D1BE5488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>
            <a:extLst>
              <a:ext uri="{FF2B5EF4-FFF2-40B4-BE49-F238E27FC236}">
                <a16:creationId xmlns:a16="http://schemas.microsoft.com/office/drawing/2014/main" id="{B9C58E90-E344-CDDC-AD9A-A732BDEC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90982631-0900-8981-1F01-F96CCC6B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7B6E2812-4A49-F8E5-42E9-5028212F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4A3C363C-426D-94AA-DBA6-DBB6EC8A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4EE33E33-478E-53D7-D2BB-8CCC18B2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33" name="Picture 7">
            <a:extLst>
              <a:ext uri="{FF2B5EF4-FFF2-40B4-BE49-F238E27FC236}">
                <a16:creationId xmlns:a16="http://schemas.microsoft.com/office/drawing/2014/main" id="{39C9BCE9-9CA7-8A64-2EF0-F402C6D4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9" y="457200"/>
            <a:ext cx="2895600" cy="2146300"/>
          </a:xfrm>
          <a:prstGeom prst="rect">
            <a:avLst/>
          </a:prstGeom>
        </p:spPr>
      </p:pic>
      <p:sp>
        <p:nvSpPr>
          <p:cNvPr id="34" name="TextBox 31">
            <a:extLst>
              <a:ext uri="{FF2B5EF4-FFF2-40B4-BE49-F238E27FC236}">
                <a16:creationId xmlns:a16="http://schemas.microsoft.com/office/drawing/2014/main" id="{4F22259C-88FC-ADFD-24EF-0678989C1056}"/>
              </a:ext>
            </a:extLst>
          </p:cNvPr>
          <p:cNvSpPr txBox="1"/>
          <p:nvPr/>
        </p:nvSpPr>
        <p:spPr>
          <a:xfrm>
            <a:off x="5861429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04. </a:t>
            </a:r>
            <a:r>
              <a:rPr lang="ko-KR" altLang="en-US" sz="1500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웹 기능 구성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A9D887D6-F9EF-2909-3D02-6713468F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pic>
        <p:nvPicPr>
          <p:cNvPr id="3" name="Picture 18">
            <a:extLst>
              <a:ext uri="{FF2B5EF4-FFF2-40B4-BE49-F238E27FC236}">
                <a16:creationId xmlns:a16="http://schemas.microsoft.com/office/drawing/2014/main" id="{83AAA2BD-00F0-9BBC-EECA-072CACF12C3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4000"/>
          </a:blip>
          <a:stretch>
            <a:fillRect/>
          </a:stretch>
        </p:blipFill>
        <p:spPr>
          <a:xfrm>
            <a:off x="1504950" y="2844800"/>
            <a:ext cx="15278100" cy="615924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200" y="4292600"/>
            <a:ext cx="6731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09400" y="5969000"/>
            <a:ext cx="45212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웹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기능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구성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9599" y="3710212"/>
            <a:ext cx="10691997" cy="5040000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40321576-AEEB-F4DE-376F-38F2C084E07C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04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9D1BC1A6-604C-FE49-6033-6F219F82921A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AD743A-0FA9-8649-BC93-FF1D5E0F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1619CBCA-C1D3-496D-FD76-87B0EDF476D0}"/>
              </a:ext>
            </a:extLst>
          </p:cNvPr>
          <p:cNvSpPr txBox="1"/>
          <p:nvPr/>
        </p:nvSpPr>
        <p:spPr>
          <a:xfrm>
            <a:off x="1600579" y="2856968"/>
            <a:ext cx="3390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600" b="0" i="0" u="none" strike="noStrike" spc="200" dirty="0" err="1">
                <a:solidFill>
                  <a:srgbClr val="3567D3"/>
                </a:solidFill>
                <a:ea typeface="Gmarket Sans Medium"/>
              </a:rPr>
              <a:t>리밸런싱</a:t>
            </a:r>
            <a:r>
              <a:rPr lang="ko-KR" altLang="en-US" sz="2600" b="0" i="0" u="none" strike="noStrike" spc="200" dirty="0">
                <a:solidFill>
                  <a:srgbClr val="3567D3"/>
                </a:solidFill>
                <a:ea typeface="Gmarket Sans Medium"/>
              </a:rPr>
              <a:t> 비율 계산</a:t>
            </a:r>
            <a:endParaRPr lang="ko-KR" sz="26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>
            <a:extLst>
              <a:ext uri="{FF2B5EF4-FFF2-40B4-BE49-F238E27FC236}">
                <a16:creationId xmlns:a16="http://schemas.microsoft.com/office/drawing/2014/main" id="{B9C58E90-E344-CDDC-AD9A-A732BDEC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90982631-0900-8981-1F01-F96CCC6B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7B6E2812-4A49-F8E5-42E9-5028212F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4A3C363C-426D-94AA-DBA6-DBB6EC8A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4EE33E33-478E-53D7-D2BB-8CCC18B2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33" name="Picture 7">
            <a:extLst>
              <a:ext uri="{FF2B5EF4-FFF2-40B4-BE49-F238E27FC236}">
                <a16:creationId xmlns:a16="http://schemas.microsoft.com/office/drawing/2014/main" id="{39C9BCE9-9CA7-8A64-2EF0-F402C6D4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9" y="457200"/>
            <a:ext cx="2895600" cy="2146300"/>
          </a:xfrm>
          <a:prstGeom prst="rect">
            <a:avLst/>
          </a:prstGeom>
        </p:spPr>
      </p:pic>
      <p:sp>
        <p:nvSpPr>
          <p:cNvPr id="34" name="TextBox 31">
            <a:extLst>
              <a:ext uri="{FF2B5EF4-FFF2-40B4-BE49-F238E27FC236}">
                <a16:creationId xmlns:a16="http://schemas.microsoft.com/office/drawing/2014/main" id="{4F22259C-88FC-ADFD-24EF-0678989C1056}"/>
              </a:ext>
            </a:extLst>
          </p:cNvPr>
          <p:cNvSpPr txBox="1"/>
          <p:nvPr/>
        </p:nvSpPr>
        <p:spPr>
          <a:xfrm>
            <a:off x="5861429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04. </a:t>
            </a:r>
            <a:r>
              <a:rPr lang="ko-KR" altLang="en-US" sz="1500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웹 기능 구성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A9D887D6-F9EF-2909-3D02-6713468F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pic>
        <p:nvPicPr>
          <p:cNvPr id="3" name="Picture 18">
            <a:extLst>
              <a:ext uri="{FF2B5EF4-FFF2-40B4-BE49-F238E27FC236}">
                <a16:creationId xmlns:a16="http://schemas.microsoft.com/office/drawing/2014/main" id="{83AAA2BD-00F0-9BBC-EECA-072CACF12C3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4000"/>
          </a:blip>
          <a:stretch>
            <a:fillRect/>
          </a:stretch>
        </p:blipFill>
        <p:spPr>
          <a:xfrm>
            <a:off x="1504950" y="2844800"/>
            <a:ext cx="15278100" cy="615924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200" y="4292600"/>
            <a:ext cx="6731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09400" y="5969000"/>
            <a:ext cx="45212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웹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기능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구성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0173" y="3660153"/>
            <a:ext cx="10520761" cy="5040000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40321576-AEEB-F4DE-376F-38F2C084E07C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04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9D1BC1A6-604C-FE49-6033-6F219F82921A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AD743A-0FA9-8649-BC93-FF1D5E0F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1619CBCA-C1D3-496D-FD76-87B0EDF476D0}"/>
              </a:ext>
            </a:extLst>
          </p:cNvPr>
          <p:cNvSpPr txBox="1"/>
          <p:nvPr/>
        </p:nvSpPr>
        <p:spPr>
          <a:xfrm>
            <a:off x="1600579" y="2856968"/>
            <a:ext cx="3390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600" b="0" i="0" u="none" strike="noStrike" spc="200" dirty="0" err="1">
                <a:solidFill>
                  <a:srgbClr val="3567D3"/>
                </a:solidFill>
                <a:ea typeface="Gmarket Sans Medium"/>
              </a:rPr>
              <a:t>리밸런싱</a:t>
            </a:r>
            <a:r>
              <a:rPr lang="ko-KR" altLang="en-US" sz="2600" b="0" i="0" u="none" strike="noStrike" spc="200" dirty="0">
                <a:solidFill>
                  <a:srgbClr val="3567D3"/>
                </a:solidFill>
                <a:ea typeface="Gmarket Sans Medium"/>
              </a:rPr>
              <a:t> 비율 계산</a:t>
            </a:r>
            <a:endParaRPr lang="ko-KR" sz="26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5893F8-267F-E734-7AA7-DBFE4F165C58}"/>
              </a:ext>
            </a:extLst>
          </p:cNvPr>
          <p:cNvSpPr/>
          <p:nvPr/>
        </p:nvSpPr>
        <p:spPr>
          <a:xfrm>
            <a:off x="7112726" y="5321300"/>
            <a:ext cx="533134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89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CD7D414F-5D18-CB92-466E-3DD4B039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558800"/>
            <a:ext cx="2197100" cy="2146300"/>
          </a:xfrm>
          <a:prstGeom prst="rect">
            <a:avLst/>
          </a:prstGeom>
        </p:spPr>
      </p:pic>
      <p:pic>
        <p:nvPicPr>
          <p:cNvPr id="52" name="Picture 7">
            <a:extLst>
              <a:ext uri="{FF2B5EF4-FFF2-40B4-BE49-F238E27FC236}">
                <a16:creationId xmlns:a16="http://schemas.microsoft.com/office/drawing/2014/main" id="{628E6322-EDCE-DCF9-CB50-9C6A4DB38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406400"/>
            <a:ext cx="2895600" cy="2146300"/>
          </a:xfrm>
          <a:prstGeom prst="rect">
            <a:avLst/>
          </a:prstGeom>
        </p:spPr>
      </p:pic>
      <p:sp>
        <p:nvSpPr>
          <p:cNvPr id="53" name="TextBox 31">
            <a:extLst>
              <a:ext uri="{FF2B5EF4-FFF2-40B4-BE49-F238E27FC236}">
                <a16:creationId xmlns:a16="http://schemas.microsoft.com/office/drawing/2014/main" id="{E7E7EACC-F8D2-9BEF-4574-494B00EC791D}"/>
              </a:ext>
            </a:extLst>
          </p:cNvPr>
          <p:cNvSpPr txBox="1"/>
          <p:nvPr/>
        </p:nvSpPr>
        <p:spPr>
          <a:xfrm>
            <a:off x="2451100" y="6858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1500" b="0" i="0" u="none" strike="noStrike" spc="100" dirty="0">
                <a:solidFill>
                  <a:srgbClr val="787878"/>
                </a:solidFill>
                <a:latin typeface="Gmarket Sans Medium"/>
              </a:rPr>
              <a:t>Stock </a:t>
            </a:r>
            <a:r>
              <a:rPr lang="en-US" altLang="ko-KR" sz="1500" b="0" i="0" u="none" strike="noStrike" spc="100" dirty="0" err="1">
                <a:solidFill>
                  <a:srgbClr val="787878"/>
                </a:solidFill>
                <a:latin typeface="Gmarket Sans Medium"/>
              </a:rPr>
              <a:t>Reblancing</a:t>
            </a:r>
            <a:r>
              <a:rPr lang="en-US" altLang="ko-KR" sz="1500" b="0" i="0" u="none" strike="noStrike" spc="100" dirty="0">
                <a:solidFill>
                  <a:srgbClr val="787878"/>
                </a:solidFill>
                <a:latin typeface="Gmarket Sans Medium"/>
              </a:rPr>
              <a:t> Presentation</a:t>
            </a:r>
          </a:p>
          <a:p>
            <a:pPr lvl="0" algn="ctr">
              <a:lnSpc>
                <a:spcPct val="99600"/>
              </a:lnSpc>
            </a:pP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334500" y="3276600"/>
            <a:ext cx="66421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334500" y="5143500"/>
            <a:ext cx="6642100" cy="172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334500" y="7010400"/>
            <a:ext cx="6642100" cy="172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209800" y="3276600"/>
            <a:ext cx="66421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209800" y="5143500"/>
            <a:ext cx="66421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209800" y="7010400"/>
            <a:ext cx="66421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89400" y="3644900"/>
            <a:ext cx="4305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altLang="en-US" sz="3500" b="0" i="0" u="none" strike="noStrike" dirty="0">
                <a:solidFill>
                  <a:srgbClr val="3567D3"/>
                </a:solidFill>
                <a:ea typeface="Gmarket Sans Medium"/>
              </a:rPr>
              <a:t>팀원 </a:t>
            </a:r>
            <a:r>
              <a:rPr lang="ko-KR" sz="3500" b="0" i="0" u="none" strike="noStrike" dirty="0">
                <a:solidFill>
                  <a:srgbClr val="3567D3"/>
                </a:solidFill>
                <a:ea typeface="Gmarket Sans Medium"/>
              </a:rPr>
              <a:t>소개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3467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1" i="0" u="none" strike="noStrike" spc="100" dirty="0">
                <a:solidFill>
                  <a:srgbClr val="3567D3"/>
                </a:solidFill>
                <a:ea typeface="Gmarket Sans Medium"/>
              </a:rPr>
              <a:t>목차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200400" y="2101850"/>
            <a:ext cx="1384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FFFFFF"/>
                </a:solidFill>
                <a:latin typeface="Gmarket Sans Medium"/>
              </a:rPr>
              <a:t>contents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3733800"/>
            <a:ext cx="1257300" cy="419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650633" y="3810000"/>
            <a:ext cx="1181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98EFF"/>
                </a:solidFill>
                <a:latin typeface="Gmarket Sans Medium"/>
              </a:rPr>
              <a:t>chapter 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89400" y="5473700"/>
            <a:ext cx="4305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altLang="en-US" sz="3500" b="0" i="0" u="none" strike="noStrike" spc="200" dirty="0">
                <a:solidFill>
                  <a:srgbClr val="3567D3"/>
                </a:solidFill>
                <a:ea typeface="Gmarket Sans Medium"/>
              </a:rPr>
              <a:t>기능 설명</a:t>
            </a:r>
            <a:endParaRPr lang="ko-KR" sz="35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089400" y="6121400"/>
            <a:ext cx="3835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900" b="0" i="0" u="none" strike="noStrike" spc="-100" dirty="0">
                <a:solidFill>
                  <a:srgbClr val="787878"/>
                </a:solidFill>
                <a:ea typeface="Gmarket Sans Light"/>
              </a:rPr>
              <a:t>주요 핵심 기능</a:t>
            </a:r>
            <a:endParaRPr lang="en-US" sz="1900" b="0" i="0" u="none" strike="noStrike" spc="-100" dirty="0">
              <a:solidFill>
                <a:srgbClr val="787878"/>
              </a:solidFill>
              <a:latin typeface="Gmarket Sans Light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5562600"/>
            <a:ext cx="1257300" cy="419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650633" y="5638800"/>
            <a:ext cx="1181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98EFF"/>
                </a:solidFill>
                <a:latin typeface="Gmarket Sans Medium"/>
              </a:rPr>
              <a:t>chapter 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89400" y="7429500"/>
            <a:ext cx="4292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시연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89400" y="8026400"/>
            <a:ext cx="3835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900" b="0" i="0" u="none" strike="noStrike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영상 시연</a:t>
            </a:r>
            <a:endParaRPr lang="en-US" sz="1900" b="0" i="0" u="none" strike="noStrike" spc="-100" dirty="0">
              <a:solidFill>
                <a:srgbClr val="787878"/>
              </a:solidFill>
              <a:latin typeface="Gmarket Sans Light" panose="020B0604020202020204" charset="-128"/>
              <a:ea typeface="Gmarket Sans Light" panose="020B0604020202020204" charset="-128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7467600"/>
            <a:ext cx="1257300" cy="4191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654300" y="7543800"/>
            <a:ext cx="1181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98EFF"/>
                </a:solidFill>
                <a:latin typeface="Gmarket Sans Medium"/>
              </a:rPr>
              <a:t>chapter 05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64900" y="3644900"/>
            <a:ext cx="4305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altLang="en-US" sz="3500" b="0" i="0" u="none" strike="noStrike" spc="200" dirty="0">
                <a:solidFill>
                  <a:srgbClr val="3567D3"/>
                </a:solidFill>
                <a:ea typeface="Gmarket Sans Medium"/>
              </a:rPr>
              <a:t>프로젝트 소개</a:t>
            </a:r>
            <a:endParaRPr lang="ko-KR" sz="35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264900" y="4292600"/>
            <a:ext cx="3835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900" b="0" i="0" u="none" strike="noStrike" spc="-100" dirty="0">
                <a:solidFill>
                  <a:srgbClr val="787878"/>
                </a:solidFill>
                <a:ea typeface="Gmarket Sans Light"/>
              </a:rPr>
              <a:t>개발 배경</a:t>
            </a:r>
            <a:r>
              <a:rPr lang="en-US" altLang="ko-KR" sz="1900" b="0" i="0" u="none" strike="noStrike" spc="-100" dirty="0">
                <a:solidFill>
                  <a:srgbClr val="787878"/>
                </a:solidFill>
                <a:ea typeface="Gmarket Sans Light"/>
              </a:rPr>
              <a:t>,</a:t>
            </a:r>
            <a:r>
              <a:rPr lang="ko-KR" altLang="en-US" sz="1900" spc="-100" dirty="0">
                <a:solidFill>
                  <a:srgbClr val="787878"/>
                </a:solidFill>
                <a:ea typeface="Gmarket Sans Light"/>
              </a:rPr>
              <a:t> 개발 목표</a:t>
            </a:r>
            <a:r>
              <a:rPr lang="ko-KR" altLang="en-US" sz="1900" b="0" i="0" u="none" strike="noStrike" spc="-100" dirty="0">
                <a:solidFill>
                  <a:srgbClr val="787878"/>
                </a:solidFill>
                <a:ea typeface="Gmarket Sans Light"/>
              </a:rPr>
              <a:t> </a:t>
            </a:r>
            <a:endParaRPr lang="en-US" sz="1900" b="0" i="0" u="none" strike="noStrike" spc="-100" dirty="0">
              <a:solidFill>
                <a:srgbClr val="787878"/>
              </a:solidFill>
              <a:latin typeface="Gmarket Sans Light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7400" y="3733800"/>
            <a:ext cx="1257300" cy="419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9740900" y="3810000"/>
            <a:ext cx="11303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98EFF"/>
                </a:solidFill>
                <a:latin typeface="Gmarket Sans Medium"/>
              </a:rPr>
              <a:t>chapter 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64900" y="5473700"/>
            <a:ext cx="4305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altLang="ko-KR" sz="3500" b="0" i="0" u="none" strike="noStrike" spc="200" dirty="0">
                <a:solidFill>
                  <a:srgbClr val="3567D3"/>
                </a:solidFill>
                <a:ea typeface="Gmarket Sans Medium"/>
              </a:rPr>
              <a:t>웹</a:t>
            </a:r>
            <a:r>
              <a:rPr lang="en-US" altLang="ko-KR" sz="35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altLang="ko-KR" sz="3500" b="0" i="0" u="none" strike="noStrike" spc="200" dirty="0">
                <a:solidFill>
                  <a:srgbClr val="3567D3"/>
                </a:solidFill>
                <a:ea typeface="Gmarket Sans Medium"/>
              </a:rPr>
              <a:t>기능</a:t>
            </a:r>
            <a:r>
              <a:rPr lang="en-US" altLang="ko-KR" sz="35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altLang="ko-KR" sz="3500" b="0" i="0" u="none" strike="noStrike" spc="200" dirty="0">
                <a:solidFill>
                  <a:srgbClr val="3567D3"/>
                </a:solidFill>
                <a:ea typeface="Gmarket Sans Medium"/>
              </a:rPr>
              <a:t>구성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52200" y="6083300"/>
            <a:ext cx="3810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900" spc="-100" dirty="0">
                <a:solidFill>
                  <a:srgbClr val="787878"/>
                </a:solidFill>
                <a:latin typeface="Gmarket Sans Light"/>
                <a:ea typeface="Gmarket Sans Light"/>
              </a:rPr>
              <a:t>시스템 구성도</a:t>
            </a:r>
            <a:r>
              <a:rPr lang="en-US" altLang="ko-KR" sz="1900" spc="-100" dirty="0">
                <a:solidFill>
                  <a:srgbClr val="787878"/>
                </a:solidFill>
                <a:latin typeface="Gmarket Sans Light"/>
                <a:ea typeface="Gmarket Sans Light"/>
              </a:rPr>
              <a:t>, </a:t>
            </a:r>
            <a:r>
              <a:rPr lang="ko-KR" altLang="en-US" sz="1900" spc="-100" dirty="0">
                <a:solidFill>
                  <a:srgbClr val="787878"/>
                </a:solidFill>
                <a:latin typeface="Gmarket Sans Light"/>
                <a:ea typeface="Gmarket Sans Light"/>
              </a:rPr>
              <a:t>전체 시나리오</a:t>
            </a:r>
            <a:endParaRPr lang="en-US" sz="1900" b="0" i="0" u="none" strike="noStrike" spc="-100" dirty="0">
              <a:solidFill>
                <a:srgbClr val="787878"/>
              </a:solidFill>
              <a:latin typeface="Gmarket Sans Light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600" y="5562600"/>
            <a:ext cx="1257300" cy="4191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829800" y="5638800"/>
            <a:ext cx="11303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98EFF"/>
                </a:solidFill>
                <a:latin typeface="Gmarket Sans Medium"/>
              </a:rPr>
              <a:t>chapter 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64900" y="7429500"/>
            <a:ext cx="4292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3000" b="0" i="0" u="none" strike="noStrike" spc="200" dirty="0">
                <a:solidFill>
                  <a:srgbClr val="3567D3"/>
                </a:solidFill>
                <a:ea typeface="Gmarket Sans Medium"/>
              </a:rPr>
              <a:t>향후</a:t>
            </a:r>
            <a:r>
              <a:rPr lang="en-US" sz="30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3000" b="0" i="0" u="none" strike="noStrike" spc="200" dirty="0">
                <a:solidFill>
                  <a:srgbClr val="3567D3"/>
                </a:solidFill>
                <a:ea typeface="Gmarket Sans Medium"/>
              </a:rPr>
              <a:t>계획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264900" y="8039100"/>
            <a:ext cx="3848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900" b="0" i="0" u="none" strike="noStrike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기대효과</a:t>
            </a:r>
            <a:r>
              <a:rPr lang="en-US" altLang="ko-KR" sz="1900" b="0" i="0" u="none" strike="noStrike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, </a:t>
            </a:r>
            <a:r>
              <a:rPr lang="ko-KR" altLang="en-US" sz="1900" b="0" i="0" u="none" strike="noStrike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발전 가능성</a:t>
            </a:r>
            <a:endParaRPr lang="en-US" sz="1900" b="0" i="0" u="none" strike="noStrike" spc="-100" dirty="0">
              <a:solidFill>
                <a:srgbClr val="787878"/>
              </a:solidFill>
              <a:latin typeface="Gmarket Sans Light" panose="020B0604020202020204" charset="-128"/>
              <a:ea typeface="Gmarket Sans Light" panose="020B0604020202020204" charset="-128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600" y="7467600"/>
            <a:ext cx="1257300" cy="4191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9831946" y="7543800"/>
            <a:ext cx="11303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598EFF"/>
                </a:solidFill>
                <a:latin typeface="Gmarket Sans Medium"/>
              </a:rPr>
              <a:t>chapter 06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EF26BA-E97E-A740-260E-9DCD2A58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6EB1C28F-828E-7A0A-5FA6-6367FF0DDBBB}"/>
              </a:ext>
            </a:extLst>
          </p:cNvPr>
          <p:cNvSpPr txBox="1"/>
          <p:nvPr/>
        </p:nvSpPr>
        <p:spPr>
          <a:xfrm>
            <a:off x="4089400" y="4292600"/>
            <a:ext cx="3835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900" b="0" i="0" u="none" strike="noStrike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팀원 소개</a:t>
            </a:r>
            <a:endParaRPr lang="en-US" sz="1900" b="0" i="0" u="none" strike="noStrike" spc="-100" dirty="0">
              <a:solidFill>
                <a:srgbClr val="787878"/>
              </a:solidFill>
              <a:latin typeface="Gmarket Sans Light" panose="020B0604020202020204" charset="-128"/>
              <a:ea typeface="Gmarket Sans Light" panose="020B060402020202020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376F4-A459-0D98-495A-5FB4B0AB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>
            <a:extLst>
              <a:ext uri="{FF2B5EF4-FFF2-40B4-BE49-F238E27FC236}">
                <a16:creationId xmlns:a16="http://schemas.microsoft.com/office/drawing/2014/main" id="{21668AD9-6E22-159C-CDC5-E1B2E165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1265A140-8C11-7596-D9F6-1CF26B85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A0ADAAC-BBF0-6765-576E-D5DC6AB5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CFE6C74E-BE6A-9A41-47A3-2DF42024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5BEB5215-161D-E9E1-766E-7564D0AC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33" name="Picture 7">
            <a:extLst>
              <a:ext uri="{FF2B5EF4-FFF2-40B4-BE49-F238E27FC236}">
                <a16:creationId xmlns:a16="http://schemas.microsoft.com/office/drawing/2014/main" id="{3425A30F-07FB-0AE7-96DB-77F5B3C5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9" y="457200"/>
            <a:ext cx="2895600" cy="2146300"/>
          </a:xfrm>
          <a:prstGeom prst="rect">
            <a:avLst/>
          </a:prstGeom>
        </p:spPr>
      </p:pic>
      <p:sp>
        <p:nvSpPr>
          <p:cNvPr id="34" name="TextBox 31">
            <a:extLst>
              <a:ext uri="{FF2B5EF4-FFF2-40B4-BE49-F238E27FC236}">
                <a16:creationId xmlns:a16="http://schemas.microsoft.com/office/drawing/2014/main" id="{ACA34EB1-8341-2B3F-FE8D-628D41286564}"/>
              </a:ext>
            </a:extLst>
          </p:cNvPr>
          <p:cNvSpPr txBox="1"/>
          <p:nvPr/>
        </p:nvSpPr>
        <p:spPr>
          <a:xfrm>
            <a:off x="5861429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04. </a:t>
            </a:r>
            <a:r>
              <a:rPr lang="ko-KR" altLang="en-US" sz="1500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웹 기능 구성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9048690B-C2F6-5DD5-0B00-4D6E0326B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4BDDB-DFDB-F20A-6278-27D394F5D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D19D83B-4D05-2BD8-5F40-EA08199B8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0D11695-DD44-1466-58F3-A4B7D1355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6A45990-E4C2-068D-D292-878C544F1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ADBAB4-5A23-9011-F6D9-9D6CE29A32EC}"/>
              </a:ext>
            </a:extLst>
          </p:cNvPr>
          <p:cNvGrpSpPr/>
          <p:nvPr/>
        </p:nvGrpSpPr>
        <p:grpSpPr>
          <a:xfrm>
            <a:off x="1460627" y="2844800"/>
            <a:ext cx="15379573" cy="6159246"/>
            <a:chOff x="1460627" y="2844800"/>
            <a:chExt cx="15379573" cy="6159246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B38B9461-0A85-96FC-719A-8D3230F0C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4000"/>
            </a:blip>
            <a:stretch>
              <a:fillRect/>
            </a:stretch>
          </p:blipFill>
          <p:spPr>
            <a:xfrm>
              <a:off x="1504950" y="2844800"/>
              <a:ext cx="15278100" cy="6159246"/>
            </a:xfrm>
            <a:prstGeom prst="rect">
              <a:avLst/>
            </a:prstGeom>
          </p:spPr>
        </p:pic>
        <p:pic>
          <p:nvPicPr>
            <p:cNvPr id="4" name="Picture 21">
              <a:extLst>
                <a:ext uri="{FF2B5EF4-FFF2-40B4-BE49-F238E27FC236}">
                  <a16:creationId xmlns:a16="http://schemas.microsoft.com/office/drawing/2014/main" id="{28122D85-0FCF-254B-4973-A08E73DD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627" y="7962900"/>
              <a:ext cx="15379573" cy="25654"/>
            </a:xfrm>
            <a:prstGeom prst="rect">
              <a:avLst/>
            </a:prstGeom>
          </p:spPr>
        </p:pic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32871B31-44FC-227D-741D-385703197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00" y="4292600"/>
            <a:ext cx="6731000" cy="25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C5049FC-34F7-A0D4-56C1-25B9D4C247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09400" y="5969000"/>
            <a:ext cx="4521200" cy="254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5DFB2C7-04E1-AFC1-16C6-8F3FD3BA36CB}"/>
              </a:ext>
            </a:extLst>
          </p:cNvPr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웹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기능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구성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07D5FB7-4A33-6CA1-3AEA-08EB422BBC8D}"/>
              </a:ext>
            </a:extLst>
          </p:cNvPr>
          <p:cNvSpPr txBox="1"/>
          <p:nvPr/>
        </p:nvSpPr>
        <p:spPr>
          <a:xfrm>
            <a:off x="3181413" y="8090154"/>
            <a:ext cx="120015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31970"/>
              </a:lnSpc>
            </a:pPr>
            <a:r>
              <a:rPr lang="ko-KR" altLang="en-US" sz="2000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희망 </a:t>
            </a:r>
            <a:r>
              <a:rPr lang="ko-KR" sz="2000" b="0" i="0" u="none" strike="noStrike" spc="-100" dirty="0" err="1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리</a:t>
            </a:r>
            <a:r>
              <a:rPr lang="ko-KR" altLang="en-US" sz="2000" b="0" i="0" u="none" strike="noStrike" spc="-100" dirty="0" err="1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밸</a:t>
            </a:r>
            <a:r>
              <a:rPr lang="ko-KR" sz="2000" b="0" i="0" u="none" strike="noStrike" spc="-100" dirty="0" err="1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런싱</a:t>
            </a:r>
            <a:r>
              <a:rPr lang="en-US" sz="2000" b="0" i="0" u="none" strike="noStrike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 </a:t>
            </a:r>
            <a:r>
              <a:rPr lang="ko-KR" sz="2000" b="0" i="0" u="none" strike="noStrike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비율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 </a:t>
            </a:r>
            <a:r>
              <a:rPr lang="ko-KR" altLang="en-US" sz="2000" b="0" i="0" u="none" strike="noStrike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입력을 마쳤다면 기록을 저장한다</a:t>
            </a:r>
            <a:r>
              <a:rPr lang="en-US" altLang="ko-KR" sz="2000" b="0" i="0" u="none" strike="noStrike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.</a:t>
            </a:r>
            <a:endParaRPr lang="en-US" sz="2000" b="0" i="0" u="none" strike="noStrike" spc="-100" dirty="0">
              <a:solidFill>
                <a:srgbClr val="787878"/>
              </a:solidFill>
              <a:latin typeface="Gmarket Sans Light" panose="020B0604020202020204" charset="-128"/>
              <a:ea typeface="Gmarket Sans Light" panose="020B0604020202020204" charset="-128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3B3DE054-F60D-C1DB-688A-4E797F431037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04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AC0F8E05-2D0B-0A2E-EB6A-A52FC3E6E3A0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4C2446F-C3F7-46CA-A6EE-764967BF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670BABE4-8E79-F6DE-FE27-E806EDB8B03B}"/>
              </a:ext>
            </a:extLst>
          </p:cNvPr>
          <p:cNvSpPr txBox="1"/>
          <p:nvPr/>
        </p:nvSpPr>
        <p:spPr>
          <a:xfrm>
            <a:off x="1600579" y="2856968"/>
            <a:ext cx="3390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600" b="0" i="0" u="none" strike="noStrike" spc="200" dirty="0" err="1">
                <a:solidFill>
                  <a:srgbClr val="3567D3"/>
                </a:solidFill>
                <a:ea typeface="Gmarket Sans Medium"/>
              </a:rPr>
              <a:t>리밸런싱</a:t>
            </a:r>
            <a:r>
              <a:rPr lang="ko-KR" altLang="en-US" sz="2600" b="0" i="0" u="none" strike="noStrike" spc="200" dirty="0">
                <a:solidFill>
                  <a:srgbClr val="3567D3"/>
                </a:solidFill>
                <a:ea typeface="Gmarket Sans Medium"/>
              </a:rPr>
              <a:t> 기록 저장</a:t>
            </a:r>
            <a:endParaRPr lang="ko-KR" sz="26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pic>
        <p:nvPicPr>
          <p:cNvPr id="14" name="Picture 22">
            <a:extLst>
              <a:ext uri="{FF2B5EF4-FFF2-40B4-BE49-F238E27FC236}">
                <a16:creationId xmlns:a16="http://schemas.microsoft.com/office/drawing/2014/main" id="{C9CAC5FE-A8BA-ED46-EEF7-1263774921C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3546"/>
          <a:stretch/>
        </p:blipFill>
        <p:spPr>
          <a:xfrm>
            <a:off x="1676400" y="3695700"/>
            <a:ext cx="6935140" cy="3600000"/>
          </a:xfrm>
          <a:prstGeom prst="rect">
            <a:avLst/>
          </a:prstGeom>
        </p:spPr>
      </p:pic>
      <p:pic>
        <p:nvPicPr>
          <p:cNvPr id="15" name="Picture 23">
            <a:extLst>
              <a:ext uri="{FF2B5EF4-FFF2-40B4-BE49-F238E27FC236}">
                <a16:creationId xmlns:a16="http://schemas.microsoft.com/office/drawing/2014/main" id="{22ABE3FF-058C-5EF2-9B94-732E3F6760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81546" y="3700605"/>
            <a:ext cx="7656923" cy="36000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D31BB09-F063-35DA-A581-8070E4C99727}"/>
              </a:ext>
            </a:extLst>
          </p:cNvPr>
          <p:cNvSpPr/>
          <p:nvPr/>
        </p:nvSpPr>
        <p:spPr>
          <a:xfrm>
            <a:off x="8348192" y="5414112"/>
            <a:ext cx="1093454" cy="664911"/>
          </a:xfrm>
          <a:prstGeom prst="rightArrow">
            <a:avLst/>
          </a:prstGeom>
          <a:solidFill>
            <a:srgbClr val="3567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606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C936C-B639-4EF2-5BC0-D63B6B9BA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>
            <a:extLst>
              <a:ext uri="{FF2B5EF4-FFF2-40B4-BE49-F238E27FC236}">
                <a16:creationId xmlns:a16="http://schemas.microsoft.com/office/drawing/2014/main" id="{156F09E8-5BEC-A992-45BB-38EFBB01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C50BF59-A9F8-B2D0-FAC2-0A7F1FCD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3115F047-1E1F-E893-599B-2003E8DD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6F40A472-997B-90EA-66C2-A0018DD3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481EFAFC-B4CB-C8F6-D534-EC154E3D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33" name="Picture 7">
            <a:extLst>
              <a:ext uri="{FF2B5EF4-FFF2-40B4-BE49-F238E27FC236}">
                <a16:creationId xmlns:a16="http://schemas.microsoft.com/office/drawing/2014/main" id="{58DACBDE-672F-0A97-26F7-580BEA20F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9" y="457200"/>
            <a:ext cx="2895600" cy="2146300"/>
          </a:xfrm>
          <a:prstGeom prst="rect">
            <a:avLst/>
          </a:prstGeom>
        </p:spPr>
      </p:pic>
      <p:sp>
        <p:nvSpPr>
          <p:cNvPr id="34" name="TextBox 31">
            <a:extLst>
              <a:ext uri="{FF2B5EF4-FFF2-40B4-BE49-F238E27FC236}">
                <a16:creationId xmlns:a16="http://schemas.microsoft.com/office/drawing/2014/main" id="{D6581DB7-1E35-1D38-77E5-B50DC4E29182}"/>
              </a:ext>
            </a:extLst>
          </p:cNvPr>
          <p:cNvSpPr txBox="1"/>
          <p:nvPr/>
        </p:nvSpPr>
        <p:spPr>
          <a:xfrm>
            <a:off x="5861429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04. </a:t>
            </a:r>
            <a:r>
              <a:rPr lang="ko-KR" altLang="en-US" sz="1500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웹 기능 구성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69B8D3A-0FB5-98E4-7309-B83EC46C2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97C6A2B-6003-27B8-27ED-F03892C1A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D1EE375-8E8C-4A3C-3546-0058E40CB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4E9EBED-4DF2-537F-34AA-06C8864D2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5D2AEA1-F7D7-B8DE-53C5-07FA61E25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7DD5E2C-A85C-3EBA-1FEF-F4B188A3687C}"/>
              </a:ext>
            </a:extLst>
          </p:cNvPr>
          <p:cNvGrpSpPr/>
          <p:nvPr/>
        </p:nvGrpSpPr>
        <p:grpSpPr>
          <a:xfrm>
            <a:off x="1460627" y="2844800"/>
            <a:ext cx="15379573" cy="6159246"/>
            <a:chOff x="1460627" y="2844800"/>
            <a:chExt cx="15379573" cy="6159246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D273B8F6-CD93-8BC8-E838-EC3EE51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4000"/>
            </a:blip>
            <a:stretch>
              <a:fillRect/>
            </a:stretch>
          </p:blipFill>
          <p:spPr>
            <a:xfrm>
              <a:off x="1504950" y="2844800"/>
              <a:ext cx="15278100" cy="6159246"/>
            </a:xfrm>
            <a:prstGeom prst="rect">
              <a:avLst/>
            </a:prstGeom>
          </p:spPr>
        </p:pic>
        <p:pic>
          <p:nvPicPr>
            <p:cNvPr id="4" name="Picture 21">
              <a:extLst>
                <a:ext uri="{FF2B5EF4-FFF2-40B4-BE49-F238E27FC236}">
                  <a16:creationId xmlns:a16="http://schemas.microsoft.com/office/drawing/2014/main" id="{6F606ABB-6AC3-538C-D219-A5E58942B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627" y="7962900"/>
              <a:ext cx="15379573" cy="25654"/>
            </a:xfrm>
            <a:prstGeom prst="rect">
              <a:avLst/>
            </a:prstGeom>
          </p:spPr>
        </p:pic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0C560558-2337-3367-9CA3-A0A558B3CB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00" y="4292600"/>
            <a:ext cx="6731000" cy="25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C500FAB-EFA3-ADEF-568E-D3FE82686B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09400" y="5969000"/>
            <a:ext cx="4521200" cy="254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AD7DFA6F-D696-1E99-D4BF-0284E731A0B3}"/>
              </a:ext>
            </a:extLst>
          </p:cNvPr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웹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기능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구성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32C9DB9-2407-0F7B-2134-3939C6319592}"/>
              </a:ext>
            </a:extLst>
          </p:cNvPr>
          <p:cNvSpPr txBox="1"/>
          <p:nvPr/>
        </p:nvSpPr>
        <p:spPr>
          <a:xfrm>
            <a:off x="3181413" y="8090154"/>
            <a:ext cx="120015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31970"/>
              </a:lnSpc>
            </a:pPr>
            <a:r>
              <a:rPr lang="ko-KR" altLang="en-US" sz="2000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사용자는 자신의 </a:t>
            </a:r>
            <a:r>
              <a:rPr lang="ko-KR" altLang="en-US" sz="2000" spc="-100" dirty="0" err="1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리밸런싱</a:t>
            </a:r>
            <a:r>
              <a:rPr lang="ko-KR" altLang="en-US" sz="2000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 기록을 다운로드해 관리할 수 있다</a:t>
            </a:r>
            <a:r>
              <a:rPr lang="en-US" altLang="ko-KR" sz="2000" spc="-100" dirty="0">
                <a:solidFill>
                  <a:srgbClr val="787878"/>
                </a:solidFill>
                <a:latin typeface="Gmarket Sans Light" panose="020B0604020202020204" charset="-128"/>
                <a:ea typeface="Gmarket Sans Light" panose="020B0604020202020204" charset="-128"/>
              </a:rPr>
              <a:t>.</a:t>
            </a:r>
            <a:endParaRPr lang="en-US" sz="2000" b="0" i="0" u="none" strike="noStrike" spc="-100" dirty="0">
              <a:solidFill>
                <a:srgbClr val="787878"/>
              </a:solidFill>
              <a:latin typeface="Gmarket Sans Light" panose="020B0604020202020204" charset="-128"/>
              <a:ea typeface="Gmarket Sans Light" panose="020B0604020202020204" charset="-128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7EA53C1-0421-72F1-B70B-E2CBE9B501DF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04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A0AF349F-D53F-6E84-B90A-CA7B352544D6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99057D7-DD18-AB4B-2202-8C31914C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11BD8FC7-A627-BACF-8B15-3F3D7BE94C32}"/>
              </a:ext>
            </a:extLst>
          </p:cNvPr>
          <p:cNvSpPr txBox="1"/>
          <p:nvPr/>
        </p:nvSpPr>
        <p:spPr>
          <a:xfrm>
            <a:off x="1746250" y="2856968"/>
            <a:ext cx="38925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600" b="0" i="0" u="none" strike="noStrike" spc="200" dirty="0" err="1">
                <a:solidFill>
                  <a:srgbClr val="3567D3"/>
                </a:solidFill>
                <a:ea typeface="Gmarket Sans Medium"/>
              </a:rPr>
              <a:t>리밸런싱</a:t>
            </a:r>
            <a:r>
              <a:rPr lang="ko-KR" altLang="en-US" sz="2600" b="0" i="0" u="none" strike="noStrike" spc="200" dirty="0">
                <a:solidFill>
                  <a:srgbClr val="3567D3"/>
                </a:solidFill>
                <a:ea typeface="Gmarket Sans Medium"/>
              </a:rPr>
              <a:t> 기록 다운로드</a:t>
            </a:r>
            <a:endParaRPr lang="ko-KR" sz="26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8FFFF22F-F786-618B-47B4-FE14C612751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8796" r="55182" b="23475"/>
          <a:stretch/>
        </p:blipFill>
        <p:spPr>
          <a:xfrm>
            <a:off x="9431718" y="3085568"/>
            <a:ext cx="6731000" cy="4655882"/>
          </a:xfrm>
          <a:prstGeom prst="rect">
            <a:avLst/>
          </a:prstGeom>
        </p:spPr>
      </p:pic>
      <p:pic>
        <p:nvPicPr>
          <p:cNvPr id="21" name="Picture 23">
            <a:extLst>
              <a:ext uri="{FF2B5EF4-FFF2-40B4-BE49-F238E27FC236}">
                <a16:creationId xmlns:a16="http://schemas.microsoft.com/office/drawing/2014/main" id="{A3C3225F-70F3-800D-2538-E41A24132A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00" y="3721632"/>
            <a:ext cx="6985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03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>
            <a:extLst>
              <a:ext uri="{FF2B5EF4-FFF2-40B4-BE49-F238E27FC236}">
                <a16:creationId xmlns:a16="http://schemas.microsoft.com/office/drawing/2014/main" id="{AFC9A66C-3CBB-0514-2E0A-6135DD84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E33D311-FE5D-B508-2406-E6F96014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3EFEFF54-EF95-F349-9140-D0552A45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F5A6C2A6-192E-8CAC-EE5E-C61B2A350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6AB4E385-4D5F-0271-822A-A3DEDB64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0" y="586096"/>
            <a:ext cx="2197100" cy="2146300"/>
          </a:xfrm>
          <a:prstGeom prst="rect">
            <a:avLst/>
          </a:prstGeom>
        </p:spPr>
      </p:pic>
      <p:pic>
        <p:nvPicPr>
          <p:cNvPr id="27" name="Picture 7">
            <a:extLst>
              <a:ext uri="{FF2B5EF4-FFF2-40B4-BE49-F238E27FC236}">
                <a16:creationId xmlns:a16="http://schemas.microsoft.com/office/drawing/2014/main" id="{14F80215-2389-4FB1-CEE5-989E95A0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429" y="457200"/>
            <a:ext cx="2895600" cy="2146300"/>
          </a:xfrm>
          <a:prstGeom prst="rect">
            <a:avLst/>
          </a:prstGeom>
        </p:spPr>
      </p:pic>
      <p:sp>
        <p:nvSpPr>
          <p:cNvPr id="28" name="TextBox 31">
            <a:extLst>
              <a:ext uri="{FF2B5EF4-FFF2-40B4-BE49-F238E27FC236}">
                <a16:creationId xmlns:a16="http://schemas.microsoft.com/office/drawing/2014/main" id="{776DC555-423D-387D-8D2B-AD3CB7A862EC}"/>
              </a:ext>
            </a:extLst>
          </p:cNvPr>
          <p:cNvSpPr txBox="1"/>
          <p:nvPr/>
        </p:nvSpPr>
        <p:spPr>
          <a:xfrm>
            <a:off x="7309229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</a:t>
            </a:r>
            <a:r>
              <a:rPr lang="en-US" sz="1500" spc="100" dirty="0">
                <a:solidFill>
                  <a:srgbClr val="598EFF"/>
                </a:solidFill>
                <a:latin typeface="Gmarket Sans Medium"/>
              </a:rPr>
              <a:t>5</a:t>
            </a: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. </a:t>
            </a:r>
            <a:r>
              <a:rPr lang="ko-KR" altLang="en-US" sz="1500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시연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8BF0CBB5-8F89-7131-9738-428480DFC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시연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5702300" y="4165600"/>
            <a:ext cx="6743700" cy="266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2300" y="5168900"/>
            <a:ext cx="67310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674100" y="4457700"/>
            <a:ext cx="3390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2009"/>
              </a:lnSpc>
            </a:pPr>
            <a:r>
              <a:rPr lang="ko-KR" sz="2600" b="0" i="0" u="none" strike="noStrike" spc="200" dirty="0">
                <a:solidFill>
                  <a:srgbClr val="3567D3"/>
                </a:solidFill>
                <a:ea typeface="Gmarket Sans Medium"/>
              </a:rPr>
              <a:t>시연</a:t>
            </a:r>
            <a:r>
              <a:rPr lang="en-US" sz="26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600" b="0" i="0" u="none" strike="noStrike" spc="200" dirty="0">
                <a:solidFill>
                  <a:srgbClr val="3567D3"/>
                </a:solidFill>
                <a:ea typeface="Gmarket Sans Medium"/>
              </a:rPr>
              <a:t>영상</a:t>
            </a:r>
            <a:r>
              <a:rPr lang="en-US" sz="2600" b="0" i="0" u="none" strike="noStrike" spc="200" dirty="0">
                <a:solidFill>
                  <a:srgbClr val="3567D3"/>
                </a:solidFill>
                <a:latin typeface="Gmarket Sans Medium"/>
              </a:rPr>
              <a:t>(</a:t>
            </a:r>
            <a:r>
              <a:rPr lang="ko-KR" sz="2600" b="0" i="0" u="none" strike="noStrike" spc="200" dirty="0">
                <a:solidFill>
                  <a:srgbClr val="3567D3"/>
                </a:solidFill>
                <a:ea typeface="Gmarket Sans Medium"/>
              </a:rPr>
              <a:t>유튜브</a:t>
            </a:r>
            <a:r>
              <a:rPr lang="en-US" sz="2600" b="0" i="0" u="none" strike="noStrike" spc="200" dirty="0">
                <a:solidFill>
                  <a:srgbClr val="3567D3"/>
                </a:solidFill>
                <a:latin typeface="Gmarket Sans Medium"/>
              </a:rPr>
              <a:t>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43600" y="5892800"/>
            <a:ext cx="6355791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1970"/>
              </a:lnSpc>
            </a:pPr>
            <a:r>
              <a:rPr lang="en-US" sz="1600" b="0" i="0" u="none" strike="noStrike" spc="-100" dirty="0">
                <a:solidFill>
                  <a:srgbClr val="787878"/>
                </a:solidFill>
                <a:latin typeface="Gmarket Sans Light"/>
                <a:hlinkClick r:id="rId11"/>
              </a:rPr>
              <a:t>https://youtu.be/Bz-zW63S1CI?si=kjw2aCR_oqWuiVFH</a:t>
            </a:r>
            <a:endParaRPr lang="en-US" sz="1600" b="0" i="0" u="none" strike="noStrike" spc="-100" dirty="0">
              <a:solidFill>
                <a:srgbClr val="787878"/>
              </a:solidFill>
              <a:latin typeface="Gmarket Sans Light"/>
            </a:endParaRPr>
          </a:p>
          <a:p>
            <a:pPr lvl="0" algn="r">
              <a:lnSpc>
                <a:spcPct val="131970"/>
              </a:lnSpc>
            </a:pPr>
            <a:endParaRPr lang="en-US" sz="1600" b="0" i="0" u="none" strike="noStrike" spc="-100" dirty="0">
              <a:solidFill>
                <a:srgbClr val="787878"/>
              </a:solidFill>
              <a:latin typeface="Gmarket Sans Light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69DE2A72-8DD8-D7A6-4B16-22CD26CBEE5D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05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8E342F83-A7C1-303F-8D12-B5691E40B1C6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EA4F20-1883-B25C-3B77-32DCF28E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">
            <a:extLst>
              <a:ext uri="{FF2B5EF4-FFF2-40B4-BE49-F238E27FC236}">
                <a16:creationId xmlns:a16="http://schemas.microsoft.com/office/drawing/2014/main" id="{1C20CCED-24EF-DDA7-0EFF-760BB239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37" name="Picture 5">
            <a:extLst>
              <a:ext uri="{FF2B5EF4-FFF2-40B4-BE49-F238E27FC236}">
                <a16:creationId xmlns:a16="http://schemas.microsoft.com/office/drawing/2014/main" id="{7EC2DFD7-4FDA-F61D-AC96-6249D5D8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002F655E-2C07-D7F6-CA90-E29AE9F2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B3DA5134-1801-0571-5AEA-0D574952B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0" y="586096"/>
            <a:ext cx="2197100" cy="21463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DA114CE1-9BEC-41EE-8472-CC776B0C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79" y="586096"/>
            <a:ext cx="2197100" cy="2146300"/>
          </a:xfrm>
          <a:prstGeom prst="rect">
            <a:avLst/>
          </a:prstGeom>
        </p:spPr>
      </p:pic>
      <p:pic>
        <p:nvPicPr>
          <p:cNvPr id="46" name="Picture 7">
            <a:extLst>
              <a:ext uri="{FF2B5EF4-FFF2-40B4-BE49-F238E27FC236}">
                <a16:creationId xmlns:a16="http://schemas.microsoft.com/office/drawing/2014/main" id="{5EF13DFC-0C67-413F-54F5-53A90469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457200"/>
            <a:ext cx="2895600" cy="2146300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769F6465-88DB-5F68-FA67-C8A36C837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850" y="172572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816600"/>
            <a:ext cx="60960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500" spc="100" dirty="0">
                <a:solidFill>
                  <a:srgbClr val="3567D3"/>
                </a:solidFill>
                <a:ea typeface="Gmarket Sans Medium"/>
              </a:rPr>
              <a:t>기대 효과</a:t>
            </a:r>
            <a:endParaRPr lang="ko-KR" sz="4500" b="0" i="0" u="none" strike="noStrike" spc="100" dirty="0">
              <a:solidFill>
                <a:srgbClr val="3567D3"/>
              </a:solidFill>
              <a:ea typeface="Gmarket Sans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765300" y="3340100"/>
            <a:ext cx="3606800" cy="5372100"/>
          </a:xfrm>
          <a:prstGeom prst="rect">
            <a:avLst/>
          </a:prstGeom>
          <a:solidFill>
            <a:srgbClr val="F3F5FF"/>
          </a:solidFill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6600" y="3556000"/>
            <a:ext cx="3124200" cy="1193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86806" y="3911840"/>
            <a:ext cx="280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2009"/>
              </a:lnSpc>
            </a:pPr>
            <a:r>
              <a:rPr lang="ko-KR" altLang="en-US" sz="2400" b="0" i="0" u="none" strike="noStrike" spc="200" dirty="0">
                <a:solidFill>
                  <a:srgbClr val="3567D3"/>
                </a:solidFill>
                <a:ea typeface="Gmarket Sans Medium"/>
              </a:rPr>
              <a:t>위험 관리</a:t>
            </a:r>
            <a:endParaRPr lang="ko-KR" altLang="ko-KR" sz="24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9194800" y="3340100"/>
            <a:ext cx="3606800" cy="5372100"/>
          </a:xfrm>
          <a:prstGeom prst="rect">
            <a:avLst/>
          </a:prstGeom>
          <a:solidFill>
            <a:srgbClr val="F3F5FF"/>
          </a:solidFill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6100" y="3556000"/>
            <a:ext cx="3124200" cy="11938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343532" y="3919430"/>
            <a:ext cx="3308074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600" i="0" u="none" strike="noStrike" spc="200" dirty="0">
                <a:solidFill>
                  <a:srgbClr val="3567D3"/>
                </a:solidFill>
                <a:ea typeface="Gmarket Sans Medium"/>
              </a:rPr>
              <a:t>감정적 결정</a:t>
            </a:r>
            <a:endParaRPr lang="en-US" altLang="ko-KR" sz="2600" i="0" u="none" strike="noStrike" spc="200" dirty="0">
              <a:solidFill>
                <a:srgbClr val="3567D3"/>
              </a:solidFill>
              <a:ea typeface="Gmarket Sans Medium"/>
            </a:endParaRPr>
          </a:p>
          <a:p>
            <a:pPr lvl="0" algn="ctr">
              <a:lnSpc>
                <a:spcPct val="122009"/>
              </a:lnSpc>
            </a:pPr>
            <a:r>
              <a:rPr lang="ko-KR" altLang="en-US" sz="2600" i="0" u="none" strike="noStrike" spc="200" dirty="0">
                <a:solidFill>
                  <a:srgbClr val="3567D3"/>
                </a:solidFill>
                <a:ea typeface="Gmarket Sans Medium"/>
              </a:rPr>
              <a:t>최소화</a:t>
            </a:r>
            <a:endParaRPr lang="en-US" altLang="ko-KR" sz="260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pic>
        <p:nvPicPr>
          <p:cNvPr id="44" name="Picture 18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5473700" y="3340100"/>
            <a:ext cx="3606800" cy="5372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7700" y="3556000"/>
            <a:ext cx="3124200" cy="1193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895206" y="3899140"/>
            <a:ext cx="280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600" b="0" i="0" u="none" strike="noStrike" spc="200" dirty="0">
                <a:solidFill>
                  <a:srgbClr val="3567D3"/>
                </a:solidFill>
                <a:ea typeface="Gmarket Sans Medium"/>
              </a:rPr>
              <a:t>수익 극대화</a:t>
            </a:r>
            <a:endParaRPr lang="ko-KR" sz="26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pic>
        <p:nvPicPr>
          <p:cNvPr id="45" name="Picture 18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2909274" y="3340100"/>
            <a:ext cx="3606800" cy="5372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57200" y="3556000"/>
            <a:ext cx="3124200" cy="1193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3309793" y="3886440"/>
            <a:ext cx="280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600" b="0" i="0" u="none" strike="noStrike" spc="200" dirty="0">
                <a:solidFill>
                  <a:srgbClr val="3567D3"/>
                </a:solidFill>
                <a:ea typeface="Gmarket Sans Medium"/>
              </a:rPr>
              <a:t>장기적인 투자 성과 개선</a:t>
            </a:r>
            <a:endParaRPr lang="ko-KR" sz="26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34FD02F2-CA41-5FDF-2238-5DF963321101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06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E4FD1379-D4A0-CB89-D24F-9A989EC9A6ED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E8458D-3B98-4231-7CFE-080E1D77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3249EC1-5A3D-8FAF-6C09-E5DEEE8F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20" y="5029661"/>
            <a:ext cx="3168271" cy="316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B819C07-72BA-E282-577F-1FA697A8C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4939889"/>
            <a:ext cx="3410081" cy="341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7A8EFC7-36F0-D397-D893-FB51216B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413" y="5099429"/>
            <a:ext cx="3168271" cy="316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325710F-02DE-6CF0-3646-7B266C64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706" y="5066688"/>
            <a:ext cx="3080280" cy="308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1">
            <a:extLst>
              <a:ext uri="{FF2B5EF4-FFF2-40B4-BE49-F238E27FC236}">
                <a16:creationId xmlns:a16="http://schemas.microsoft.com/office/drawing/2014/main" id="{EDF1A9CD-C8DD-94E6-E6F8-8EFB046D77EF}"/>
              </a:ext>
            </a:extLst>
          </p:cNvPr>
          <p:cNvSpPr txBox="1"/>
          <p:nvPr/>
        </p:nvSpPr>
        <p:spPr>
          <a:xfrm>
            <a:off x="91694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</a:t>
            </a:r>
            <a:r>
              <a:rPr lang="en-US" sz="1500" spc="100" dirty="0">
                <a:solidFill>
                  <a:srgbClr val="598EFF"/>
                </a:solidFill>
                <a:latin typeface="Gmarket Sans Medium"/>
              </a:rPr>
              <a:t>6</a:t>
            </a: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. </a:t>
            </a:r>
            <a:r>
              <a:rPr lang="ko-KR" altLang="en-US" sz="1500" b="0" i="0" u="none" strike="noStrike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향후 계획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37671-1F83-CE35-455A-E2F294A6D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">
            <a:extLst>
              <a:ext uri="{FF2B5EF4-FFF2-40B4-BE49-F238E27FC236}">
                <a16:creationId xmlns:a16="http://schemas.microsoft.com/office/drawing/2014/main" id="{B57C66A7-27D1-21D7-F6BB-D480E244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37" name="Picture 5">
            <a:extLst>
              <a:ext uri="{FF2B5EF4-FFF2-40B4-BE49-F238E27FC236}">
                <a16:creationId xmlns:a16="http://schemas.microsoft.com/office/drawing/2014/main" id="{1C11B618-C5CB-1F68-D3CD-89B77BE4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0A9B5986-B3E0-9F1D-BFE5-2EC8477BD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86096"/>
            <a:ext cx="2197100" cy="2146300"/>
          </a:xfrm>
          <a:prstGeom prst="rect">
            <a:avLst/>
          </a:prstGeom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52D1E9B3-F7C7-B2E3-3F1F-9FFBAD9DF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0" y="586096"/>
            <a:ext cx="2197100" cy="21463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AE321061-552C-4C24-8ECA-5A8573CD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79" y="586096"/>
            <a:ext cx="2197100" cy="2146300"/>
          </a:xfrm>
          <a:prstGeom prst="rect">
            <a:avLst/>
          </a:prstGeom>
        </p:spPr>
      </p:pic>
      <p:pic>
        <p:nvPicPr>
          <p:cNvPr id="46" name="Picture 7">
            <a:extLst>
              <a:ext uri="{FF2B5EF4-FFF2-40B4-BE49-F238E27FC236}">
                <a16:creationId xmlns:a16="http://schemas.microsoft.com/office/drawing/2014/main" id="{A6D29E81-08EC-E571-FA5A-3116399D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457200"/>
            <a:ext cx="2895600" cy="2146300"/>
          </a:xfrm>
          <a:prstGeom prst="rect">
            <a:avLst/>
          </a:prstGeom>
        </p:spPr>
      </p:pic>
      <p:sp>
        <p:nvSpPr>
          <p:cNvPr id="47" name="TextBox 31">
            <a:extLst>
              <a:ext uri="{FF2B5EF4-FFF2-40B4-BE49-F238E27FC236}">
                <a16:creationId xmlns:a16="http://schemas.microsoft.com/office/drawing/2014/main" id="{FC9659D4-0914-FAF5-0E9A-82C168141687}"/>
              </a:ext>
            </a:extLst>
          </p:cNvPr>
          <p:cNvSpPr txBox="1"/>
          <p:nvPr/>
        </p:nvSpPr>
        <p:spPr>
          <a:xfrm>
            <a:off x="91694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</a:t>
            </a:r>
            <a:r>
              <a:rPr lang="en-US" sz="1500" spc="100" dirty="0">
                <a:solidFill>
                  <a:srgbClr val="598EFF"/>
                </a:solidFill>
                <a:latin typeface="Gmarket Sans Medium"/>
              </a:rPr>
              <a:t>6</a:t>
            </a: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. </a:t>
            </a:r>
            <a:r>
              <a:rPr lang="ko-KR" altLang="en-US" sz="1500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향후 계획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0EBD13F3-3190-112C-A5E4-E8A5EFE8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0BF8351-71D0-B929-234A-3E2226EC4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9CBE5B2-F0DC-2D05-1B77-3CD15D06C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A0590F7-A088-C6A1-BFA5-0A8457D30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93E199C-32C5-DA58-9F33-09BD5F35B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225FF2C-0BB1-A009-6D6D-684E2056D4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816600"/>
            <a:ext cx="6096000" cy="38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87E9135-48EF-F336-2CD0-DDA38F5C5AA4}"/>
              </a:ext>
            </a:extLst>
          </p:cNvPr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500" spc="100" dirty="0">
                <a:solidFill>
                  <a:srgbClr val="3567D3"/>
                </a:solidFill>
                <a:ea typeface="Gmarket Sans Medium"/>
              </a:rPr>
              <a:t>발전 가능성</a:t>
            </a:r>
            <a:endParaRPr lang="ko-KR" sz="4500" b="0" i="0" u="none" strike="noStrike" spc="100" dirty="0">
              <a:solidFill>
                <a:srgbClr val="3567D3"/>
              </a:solidFill>
              <a:ea typeface="Gmarket Sans Medium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5A62B7A9-9978-B79C-35D8-BDA439934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633637" y="3340100"/>
            <a:ext cx="4826000" cy="5372100"/>
          </a:xfrm>
          <a:prstGeom prst="rect">
            <a:avLst/>
          </a:prstGeom>
          <a:solidFill>
            <a:srgbClr val="F3F5FF"/>
          </a:solidFill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C963FFB8-7B45-6D50-27B9-B6E6A133EA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7637" y="3556000"/>
            <a:ext cx="4318000" cy="11938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C8319DB2-A8CA-2626-872C-BE1BB61A6CAB}"/>
              </a:ext>
            </a:extLst>
          </p:cNvPr>
          <p:cNvSpPr txBox="1"/>
          <p:nvPr/>
        </p:nvSpPr>
        <p:spPr>
          <a:xfrm>
            <a:off x="2700437" y="4040415"/>
            <a:ext cx="280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2009"/>
              </a:lnSpc>
            </a:pPr>
            <a:r>
              <a:rPr lang="ko-KR" altLang="ko-KR" sz="2400" b="0" i="0" u="none" strike="noStrike" spc="200" dirty="0">
                <a:solidFill>
                  <a:srgbClr val="3567D3"/>
                </a:solidFill>
                <a:ea typeface="Gmarket Sans Medium"/>
              </a:rPr>
              <a:t>파생</a:t>
            </a:r>
            <a:r>
              <a:rPr lang="en-US" altLang="ko-KR" sz="24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altLang="ko-KR" sz="2400" b="0" i="0" u="none" strike="noStrike" spc="200" dirty="0">
                <a:solidFill>
                  <a:srgbClr val="3567D3"/>
                </a:solidFill>
                <a:ea typeface="Gmarket Sans Medium"/>
              </a:rPr>
              <a:t>상품</a:t>
            </a:r>
            <a:r>
              <a:rPr lang="en-US" altLang="ko-KR" sz="24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altLang="ko-KR" sz="2400" b="0" i="0" u="none" strike="noStrike" spc="200" dirty="0">
                <a:solidFill>
                  <a:srgbClr val="3567D3"/>
                </a:solidFill>
                <a:ea typeface="Gmarket Sans Medium"/>
              </a:rPr>
              <a:t>추가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A40DF85-484D-EE1E-919D-FA66E353C9C2}"/>
              </a:ext>
            </a:extLst>
          </p:cNvPr>
          <p:cNvSpPr txBox="1"/>
          <p:nvPr/>
        </p:nvSpPr>
        <p:spPr>
          <a:xfrm>
            <a:off x="3637831" y="3644773"/>
            <a:ext cx="901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98EFF"/>
                </a:solidFill>
                <a:latin typeface="Gmarket Sans Medium"/>
              </a:rPr>
              <a:t>PLAN 1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84E7AAE2-C7B7-10EE-B52B-750A211B11AD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06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6681EF6-4AD7-9C32-150E-2D321ABC738E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B59FA8-9D57-46E6-2300-6F3FA6AB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18">
            <a:extLst>
              <a:ext uri="{FF2B5EF4-FFF2-40B4-BE49-F238E27FC236}">
                <a16:creationId xmlns:a16="http://schemas.microsoft.com/office/drawing/2014/main" id="{C87D955A-8EA1-630D-0073-0D09EFF8A2D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659462" y="3340100"/>
            <a:ext cx="4826000" cy="5372100"/>
          </a:xfrm>
          <a:prstGeom prst="rect">
            <a:avLst/>
          </a:prstGeom>
          <a:solidFill>
            <a:srgbClr val="F3F5FF"/>
          </a:solidFill>
        </p:spPr>
      </p:pic>
      <p:pic>
        <p:nvPicPr>
          <p:cNvPr id="6" name="Picture 19">
            <a:extLst>
              <a:ext uri="{FF2B5EF4-FFF2-40B4-BE49-F238E27FC236}">
                <a16:creationId xmlns:a16="http://schemas.microsoft.com/office/drawing/2014/main" id="{11013F80-EFB3-64AD-042E-1E15150EFC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3462" y="3556000"/>
            <a:ext cx="4318000" cy="1193800"/>
          </a:xfrm>
          <a:prstGeom prst="rect">
            <a:avLst/>
          </a:prstGeom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E01EF45-ED24-06AB-96FE-C956D29C6C39}"/>
              </a:ext>
            </a:extLst>
          </p:cNvPr>
          <p:cNvSpPr txBox="1"/>
          <p:nvPr/>
        </p:nvSpPr>
        <p:spPr>
          <a:xfrm>
            <a:off x="7726262" y="4040415"/>
            <a:ext cx="280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2009"/>
              </a:lnSpc>
            </a:pPr>
            <a:r>
              <a:rPr lang="ko-KR" altLang="en-US" sz="2400" b="0" i="0" u="none" strike="noStrike" spc="200" dirty="0">
                <a:solidFill>
                  <a:srgbClr val="3567D3"/>
                </a:solidFill>
                <a:ea typeface="Gmarket Sans Medium"/>
              </a:rPr>
              <a:t>증권 사이트 확장</a:t>
            </a:r>
            <a:endParaRPr lang="ko-KR" altLang="ko-KR" sz="24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6A75F318-97B5-3CE0-6ED7-FECAA8EF905E}"/>
              </a:ext>
            </a:extLst>
          </p:cNvPr>
          <p:cNvSpPr txBox="1"/>
          <p:nvPr/>
        </p:nvSpPr>
        <p:spPr>
          <a:xfrm>
            <a:off x="8663656" y="3644773"/>
            <a:ext cx="901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98EFF"/>
                </a:solidFill>
                <a:latin typeface="Gmarket Sans Medium"/>
              </a:rPr>
              <a:t>PLAN 2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C73F0E36-B7AA-40B8-2369-73599733F97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1734800" y="3340100"/>
            <a:ext cx="4826000" cy="5372100"/>
          </a:xfrm>
          <a:prstGeom prst="rect">
            <a:avLst/>
          </a:prstGeom>
          <a:solidFill>
            <a:srgbClr val="F3F5FF"/>
          </a:solidFill>
        </p:spPr>
      </p:pic>
      <p:pic>
        <p:nvPicPr>
          <p:cNvPr id="14" name="Picture 19">
            <a:extLst>
              <a:ext uri="{FF2B5EF4-FFF2-40B4-BE49-F238E27FC236}">
                <a16:creationId xmlns:a16="http://schemas.microsoft.com/office/drawing/2014/main" id="{8C13AB58-F573-705B-76D6-554DEE56C0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8800" y="3556000"/>
            <a:ext cx="4318000" cy="1193800"/>
          </a:xfrm>
          <a:prstGeom prst="rect">
            <a:avLst/>
          </a:prstGeom>
        </p:spPr>
      </p:pic>
      <p:sp>
        <p:nvSpPr>
          <p:cNvPr id="15" name="TextBox 20">
            <a:extLst>
              <a:ext uri="{FF2B5EF4-FFF2-40B4-BE49-F238E27FC236}">
                <a16:creationId xmlns:a16="http://schemas.microsoft.com/office/drawing/2014/main" id="{F5599028-9BFD-08B1-288E-4D8AEAD7B9BE}"/>
              </a:ext>
            </a:extLst>
          </p:cNvPr>
          <p:cNvSpPr txBox="1"/>
          <p:nvPr/>
        </p:nvSpPr>
        <p:spPr>
          <a:xfrm>
            <a:off x="12801600" y="4103046"/>
            <a:ext cx="280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ko-KR" sz="2400" i="0" u="none" strike="noStrike" spc="200" dirty="0" err="1">
                <a:solidFill>
                  <a:srgbClr val="3567D3"/>
                </a:solidFill>
                <a:ea typeface="Gmarket Sans Medium"/>
              </a:rPr>
              <a:t>리</a:t>
            </a:r>
            <a:r>
              <a:rPr lang="ko-KR" altLang="en-US" sz="2400" i="0" u="none" strike="noStrike" spc="200" dirty="0" err="1">
                <a:solidFill>
                  <a:srgbClr val="3567D3"/>
                </a:solidFill>
                <a:ea typeface="Gmarket Sans Medium"/>
              </a:rPr>
              <a:t>밸</a:t>
            </a:r>
            <a:r>
              <a:rPr lang="ko-KR" altLang="ko-KR" sz="2400" i="0" u="none" strike="noStrike" spc="200" dirty="0" err="1">
                <a:solidFill>
                  <a:srgbClr val="3567D3"/>
                </a:solidFill>
                <a:ea typeface="Gmarket Sans Medium"/>
              </a:rPr>
              <a:t>런싱</a:t>
            </a:r>
            <a:endParaRPr lang="en-US" altLang="ko-KR" sz="2400" spc="200" dirty="0">
              <a:solidFill>
                <a:srgbClr val="3567D3"/>
              </a:solidFill>
              <a:latin typeface="Gmarket Sans Medium"/>
              <a:ea typeface="Gmarket Sans Medium"/>
            </a:endParaRPr>
          </a:p>
          <a:p>
            <a:pPr lvl="0" algn="ctr">
              <a:lnSpc>
                <a:spcPct val="122009"/>
              </a:lnSpc>
            </a:pPr>
            <a:r>
              <a:rPr lang="en-US" altLang="ko-KR" sz="2400" i="0" u="none" strike="noStrike" spc="2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AI</a:t>
            </a:r>
            <a:r>
              <a:rPr lang="en-US" altLang="ko-KR" sz="2400" i="0" u="none" strike="noStrike" spc="200" dirty="0">
                <a:solidFill>
                  <a:srgbClr val="3567D3"/>
                </a:solidFill>
                <a:ea typeface="Gmarket Sans Medium"/>
              </a:rPr>
              <a:t> </a:t>
            </a:r>
            <a:r>
              <a:rPr lang="ko-KR" altLang="en-US" sz="2400" i="0" u="none" strike="noStrike" spc="200" dirty="0">
                <a:solidFill>
                  <a:srgbClr val="3567D3"/>
                </a:solidFill>
                <a:ea typeface="Gmarket Sans Medium"/>
              </a:rPr>
              <a:t>모델 개</a:t>
            </a:r>
            <a:r>
              <a:rPr lang="ko-KR" altLang="en-US" sz="2400" spc="200" dirty="0">
                <a:solidFill>
                  <a:srgbClr val="3567D3"/>
                </a:solidFill>
                <a:ea typeface="Gmarket Sans Medium"/>
              </a:rPr>
              <a:t>선</a:t>
            </a:r>
            <a:endParaRPr lang="en-US" altLang="ko-KR" sz="240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0432B34C-FFE2-94C3-C3C5-44C0205244E3}"/>
              </a:ext>
            </a:extLst>
          </p:cNvPr>
          <p:cNvSpPr txBox="1"/>
          <p:nvPr/>
        </p:nvSpPr>
        <p:spPr>
          <a:xfrm>
            <a:off x="13738994" y="3644773"/>
            <a:ext cx="901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98EFF"/>
                </a:solidFill>
                <a:latin typeface="Gmarket Sans Medium"/>
              </a:rPr>
              <a:t>PLAN </a:t>
            </a:r>
            <a:r>
              <a:rPr lang="en-US" sz="1300" dirty="0">
                <a:solidFill>
                  <a:srgbClr val="598EFF"/>
                </a:solidFill>
                <a:latin typeface="Gmarket Sans Medium"/>
              </a:rPr>
              <a:t>3</a:t>
            </a:r>
            <a:endParaRPr lang="en-US" sz="1300" b="0" i="0" u="none" strike="noStrike" dirty="0">
              <a:solidFill>
                <a:srgbClr val="598EFF"/>
              </a:solidFill>
              <a:latin typeface="Gmarket Sans Mediu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9B16BA-91F0-D0E4-AE89-9F19B918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61" y="4913176"/>
            <a:ext cx="3635648" cy="363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D924BE-5002-FF8F-6469-BFD3FC48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4981620"/>
            <a:ext cx="35687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7852A8-C5A4-69AC-F7DA-51231602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543" y="5017743"/>
            <a:ext cx="3426513" cy="342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C92E75-D834-8DF7-F9F5-9BE5C4C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7120985" y="7768685"/>
            <a:ext cx="792154" cy="79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45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2BAAA9F0-9BB5-B0F9-FE74-9179BA9E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5816600"/>
            <a:ext cx="60960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114813" y="5254625"/>
            <a:ext cx="12090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altLang="en-US" sz="5000" b="0" i="0" u="none" strike="noStrike" spc="-100" dirty="0">
                <a:solidFill>
                  <a:srgbClr val="3063CF"/>
                </a:solidFill>
                <a:ea typeface="Gmarket Sans Medium"/>
              </a:rPr>
              <a:t>지금까지 </a:t>
            </a:r>
            <a:r>
              <a:rPr lang="ko-KR" altLang="en-US" sz="5000" b="0" i="0" u="none" strike="noStrike" spc="-100" dirty="0" err="1">
                <a:solidFill>
                  <a:srgbClr val="3063CF"/>
                </a:solidFill>
                <a:ea typeface="Gmarket Sans Medium"/>
              </a:rPr>
              <a:t>우상향</a:t>
            </a:r>
            <a:r>
              <a:rPr lang="ko-KR" altLang="en-US" sz="5000" b="0" i="0" u="none" strike="noStrike" spc="-100" dirty="0">
                <a:solidFill>
                  <a:srgbClr val="3063CF"/>
                </a:solidFill>
                <a:ea typeface="Gmarket Sans Medium"/>
              </a:rPr>
              <a:t> 스크럼이었습니다</a:t>
            </a:r>
            <a:r>
              <a:rPr lang="en-US" altLang="ko-KR" sz="5000" b="0" i="0" u="none" strike="noStrike" spc="-100" dirty="0">
                <a:solidFill>
                  <a:srgbClr val="3063CF"/>
                </a:solidFill>
                <a:ea typeface="Gmarket Sans Medium"/>
              </a:rPr>
              <a:t>.</a:t>
            </a:r>
            <a:br>
              <a:rPr lang="en-US" altLang="ko-KR" sz="5000" b="0" i="0" u="none" strike="noStrike" spc="-100" dirty="0">
                <a:solidFill>
                  <a:srgbClr val="3063CF"/>
                </a:solidFill>
                <a:ea typeface="Gmarket Sans Medium"/>
              </a:rPr>
            </a:br>
            <a:r>
              <a:rPr lang="ko-KR" altLang="ko-KR" sz="5000" spc="-100" dirty="0">
                <a:solidFill>
                  <a:srgbClr val="3063CF"/>
                </a:solidFill>
                <a:ea typeface="Gmarket Sans Medium"/>
              </a:rPr>
              <a:t>감사합니다</a:t>
            </a:r>
            <a:r>
              <a:rPr lang="en-US" altLang="ko-KR" sz="5000" spc="-100" dirty="0">
                <a:solidFill>
                  <a:srgbClr val="3063CF"/>
                </a:solidFill>
                <a:ea typeface="Gmarket Sans Medium"/>
              </a:rPr>
              <a:t>.</a:t>
            </a:r>
            <a:endParaRPr lang="en-US" sz="5000" b="0" i="0" u="none" strike="noStrike" spc="-100" dirty="0">
              <a:solidFill>
                <a:srgbClr val="3063CF"/>
              </a:solidFill>
              <a:latin typeface="Gmarket Sans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마무리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187774-AFA6-A56B-C5BC-EA8E53A6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42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457200"/>
            <a:ext cx="2895600" cy="21463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4511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01. </a:t>
            </a:r>
            <a:r>
              <a:rPr lang="ko-KR" sz="1500" b="0" i="0" u="none" strike="noStrike" spc="100" dirty="0">
                <a:solidFill>
                  <a:srgbClr val="598EFF"/>
                </a:solidFill>
                <a:ea typeface="Gmarket Sans Medium"/>
              </a:rPr>
              <a:t>소개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7FA6CD70-67F3-B8CF-8697-F749F4EA8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 dirty="0">
                <a:solidFill>
                  <a:srgbClr val="3567D3"/>
                </a:solidFill>
                <a:ea typeface="Gmarket Sans Medium"/>
              </a:rPr>
              <a:t>팀</a:t>
            </a:r>
            <a:r>
              <a:rPr lang="ko-KR" altLang="en-US" sz="4500" b="0" i="0" u="none" strike="noStrike" spc="100" dirty="0">
                <a:solidFill>
                  <a:srgbClr val="3567D3"/>
                </a:solidFill>
                <a:ea typeface="Gmarket Sans Medium"/>
              </a:rPr>
              <a:t>원</a:t>
            </a:r>
            <a:r>
              <a:rPr lang="en-US" sz="4500" b="0" i="0" u="none" strike="noStrike" spc="1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 dirty="0">
                <a:solidFill>
                  <a:srgbClr val="3567D3"/>
                </a:solidFill>
                <a:ea typeface="Gmarket Sans Medium"/>
              </a:rPr>
              <a:t>소개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98F14A-23C4-7A9C-852A-8FFFC525789F}"/>
              </a:ext>
            </a:extLst>
          </p:cNvPr>
          <p:cNvGrpSpPr/>
          <p:nvPr/>
        </p:nvGrpSpPr>
        <p:grpSpPr>
          <a:xfrm>
            <a:off x="2743200" y="3403600"/>
            <a:ext cx="13233400" cy="355600"/>
            <a:chOff x="1943100" y="3403600"/>
            <a:chExt cx="13233400" cy="3556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3100" y="3403600"/>
              <a:ext cx="342900" cy="3429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2617148" y="3403600"/>
              <a:ext cx="12559352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2009"/>
                </a:lnSpc>
              </a:pPr>
              <a:r>
                <a:rPr 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백정현</a:t>
              </a:r>
              <a:r>
                <a:rPr lang="en-US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(</a:t>
              </a:r>
              <a:r>
                <a:rPr 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스크럼</a:t>
              </a:r>
              <a:r>
                <a:rPr lang="en-US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마스터</a:t>
              </a:r>
              <a:r>
                <a:rPr lang="en-US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) - DB</a:t>
              </a:r>
              <a:r>
                <a:rPr 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구축</a:t>
              </a:r>
              <a:r>
                <a:rPr lang="en-US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및</a:t>
              </a:r>
              <a:r>
                <a:rPr lang="en-US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웹</a:t>
              </a:r>
              <a:r>
                <a:rPr lang="en-US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서버</a:t>
              </a:r>
              <a:r>
                <a:rPr lang="en-US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구축</a:t>
              </a:r>
              <a:r>
                <a:rPr lang="en-US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, </a:t>
              </a:r>
              <a:r>
                <a:rPr 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비즈니스</a:t>
              </a:r>
              <a:r>
                <a:rPr lang="en-US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sz="2500" b="0" i="0" u="none" strike="noStrike" spc="100" dirty="0" err="1">
                  <a:solidFill>
                    <a:srgbClr val="3567D3"/>
                  </a:solidFill>
                  <a:ea typeface="Gmarket Sans Medium"/>
                </a:rPr>
                <a:t>로직</a:t>
              </a:r>
              <a:r>
                <a:rPr lang="en-US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구상</a:t>
              </a:r>
              <a:r>
                <a:rPr lang="en-US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지원</a:t>
              </a:r>
            </a:p>
          </p:txBody>
        </p:sp>
      </p:grpSp>
      <p:pic>
        <p:nvPicPr>
          <p:cNvPr id="8" name="Picture 13">
            <a:extLst>
              <a:ext uri="{FF2B5EF4-FFF2-40B4-BE49-F238E27FC236}">
                <a16:creationId xmlns:a16="http://schemas.microsoft.com/office/drawing/2014/main" id="{D37B60EB-AB61-9BD4-6459-C8350D1DD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24" name="TextBox 14">
            <a:extLst>
              <a:ext uri="{FF2B5EF4-FFF2-40B4-BE49-F238E27FC236}">
                <a16:creationId xmlns:a16="http://schemas.microsoft.com/office/drawing/2014/main" id="{23F33556-0745-45C7-8607-677C63F76810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01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5241229E-873A-30FE-433F-DDF920C4ECC2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6F29BBA-21D5-481A-C25A-9C223919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39D348B-0437-9F2F-1984-402C4937D6D8}"/>
              </a:ext>
            </a:extLst>
          </p:cNvPr>
          <p:cNvGrpSpPr/>
          <p:nvPr/>
        </p:nvGrpSpPr>
        <p:grpSpPr>
          <a:xfrm>
            <a:off x="2743200" y="4368800"/>
            <a:ext cx="13233400" cy="355600"/>
            <a:chOff x="1943100" y="3403600"/>
            <a:chExt cx="13233400" cy="355600"/>
          </a:xfrm>
        </p:grpSpPr>
        <p:pic>
          <p:nvPicPr>
            <p:cNvPr id="54" name="Picture 17">
              <a:extLst>
                <a:ext uri="{FF2B5EF4-FFF2-40B4-BE49-F238E27FC236}">
                  <a16:creationId xmlns:a16="http://schemas.microsoft.com/office/drawing/2014/main" id="{F800C906-4ECE-FD4D-A4F9-AF787A2DA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3100" y="3403600"/>
              <a:ext cx="342900" cy="342900"/>
            </a:xfrm>
            <a:prstGeom prst="rect">
              <a:avLst/>
            </a:prstGeom>
          </p:spPr>
        </p:pic>
        <p:sp>
          <p:nvSpPr>
            <p:cNvPr id="55" name="TextBox 18">
              <a:extLst>
                <a:ext uri="{FF2B5EF4-FFF2-40B4-BE49-F238E27FC236}">
                  <a16:creationId xmlns:a16="http://schemas.microsoft.com/office/drawing/2014/main" id="{84649356-D1D2-0C88-58FC-8A691D7FAF58}"/>
                </a:ext>
              </a:extLst>
            </p:cNvPr>
            <p:cNvSpPr txBox="1"/>
            <p:nvPr/>
          </p:nvSpPr>
          <p:spPr>
            <a:xfrm>
              <a:off x="2617148" y="3403600"/>
              <a:ext cx="12559352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2009"/>
                </a:lnSpc>
              </a:pP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김세현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-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초기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UI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설계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,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비즈니스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로직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구상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,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프론트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엔드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작동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방식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설계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FAA3F0B-9F3A-6CEF-4008-1FEF846B4EC7}"/>
              </a:ext>
            </a:extLst>
          </p:cNvPr>
          <p:cNvGrpSpPr/>
          <p:nvPr/>
        </p:nvGrpSpPr>
        <p:grpSpPr>
          <a:xfrm>
            <a:off x="2743200" y="5334000"/>
            <a:ext cx="13233400" cy="355600"/>
            <a:chOff x="1943100" y="3403600"/>
            <a:chExt cx="13233400" cy="355600"/>
          </a:xfrm>
        </p:grpSpPr>
        <p:pic>
          <p:nvPicPr>
            <p:cNvPr id="57" name="Picture 17">
              <a:extLst>
                <a:ext uri="{FF2B5EF4-FFF2-40B4-BE49-F238E27FC236}">
                  <a16:creationId xmlns:a16="http://schemas.microsoft.com/office/drawing/2014/main" id="{5DA5D15E-BE8A-1572-7D8C-8E4B106E2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3100" y="3403600"/>
              <a:ext cx="342900" cy="342900"/>
            </a:xfrm>
            <a:prstGeom prst="rect">
              <a:avLst/>
            </a:prstGeom>
          </p:spPr>
        </p:pic>
        <p:sp>
          <p:nvSpPr>
            <p:cNvPr id="58" name="TextBox 18">
              <a:extLst>
                <a:ext uri="{FF2B5EF4-FFF2-40B4-BE49-F238E27FC236}">
                  <a16:creationId xmlns:a16="http://schemas.microsoft.com/office/drawing/2014/main" id="{F2608B9D-377A-475D-815E-AD366DB61151}"/>
                </a:ext>
              </a:extLst>
            </p:cNvPr>
            <p:cNvSpPr txBox="1"/>
            <p:nvPr/>
          </p:nvSpPr>
          <p:spPr>
            <a:xfrm>
              <a:off x="2617148" y="3403600"/>
              <a:ext cx="12559352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2009"/>
                </a:lnSpc>
              </a:pPr>
              <a:r>
                <a:rPr lang="ko-KR" altLang="ko-KR" sz="2500" b="0" i="0" u="none" strike="noStrike" spc="100" dirty="0" err="1">
                  <a:solidFill>
                    <a:srgbClr val="3567D3"/>
                  </a:solidFill>
                  <a:ea typeface="Gmarket Sans Medium"/>
                </a:rPr>
                <a:t>김하민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–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머신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러닝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모델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개발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,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데이터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처리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및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분석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지원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38957E8-464C-6073-7CED-21F695D14ECE}"/>
              </a:ext>
            </a:extLst>
          </p:cNvPr>
          <p:cNvGrpSpPr/>
          <p:nvPr/>
        </p:nvGrpSpPr>
        <p:grpSpPr>
          <a:xfrm>
            <a:off x="2743200" y="6299200"/>
            <a:ext cx="13233400" cy="355600"/>
            <a:chOff x="1943100" y="3403600"/>
            <a:chExt cx="13233400" cy="355600"/>
          </a:xfrm>
        </p:grpSpPr>
        <p:pic>
          <p:nvPicPr>
            <p:cNvPr id="60" name="Picture 17">
              <a:extLst>
                <a:ext uri="{FF2B5EF4-FFF2-40B4-BE49-F238E27FC236}">
                  <a16:creationId xmlns:a16="http://schemas.microsoft.com/office/drawing/2014/main" id="{4CC562A8-196E-786E-6D9D-69FD0722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3100" y="3403600"/>
              <a:ext cx="342900" cy="342900"/>
            </a:xfrm>
            <a:prstGeom prst="rect">
              <a:avLst/>
            </a:prstGeom>
          </p:spPr>
        </p:pic>
        <p:sp>
          <p:nvSpPr>
            <p:cNvPr id="61" name="TextBox 18">
              <a:extLst>
                <a:ext uri="{FF2B5EF4-FFF2-40B4-BE49-F238E27FC236}">
                  <a16:creationId xmlns:a16="http://schemas.microsoft.com/office/drawing/2014/main" id="{82E239B7-7FDB-3CEA-C2FE-936F1985C7C5}"/>
                </a:ext>
              </a:extLst>
            </p:cNvPr>
            <p:cNvSpPr txBox="1"/>
            <p:nvPr/>
          </p:nvSpPr>
          <p:spPr>
            <a:xfrm>
              <a:off x="2617148" y="3403600"/>
              <a:ext cx="12559352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2009"/>
                </a:lnSpc>
              </a:pP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이경식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- API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설계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및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구현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,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데이터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처리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및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분석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7C425EF-4ABF-66C7-EA58-794080B4DC9A}"/>
              </a:ext>
            </a:extLst>
          </p:cNvPr>
          <p:cNvGrpSpPr/>
          <p:nvPr/>
        </p:nvGrpSpPr>
        <p:grpSpPr>
          <a:xfrm>
            <a:off x="2743200" y="7264400"/>
            <a:ext cx="13233400" cy="355600"/>
            <a:chOff x="1943100" y="3403600"/>
            <a:chExt cx="13233400" cy="355600"/>
          </a:xfrm>
        </p:grpSpPr>
        <p:pic>
          <p:nvPicPr>
            <p:cNvPr id="63" name="Picture 17">
              <a:extLst>
                <a:ext uri="{FF2B5EF4-FFF2-40B4-BE49-F238E27FC236}">
                  <a16:creationId xmlns:a16="http://schemas.microsoft.com/office/drawing/2014/main" id="{B44496BE-084B-5A9A-3E2A-DE04A51A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3100" y="3403600"/>
              <a:ext cx="342900" cy="342900"/>
            </a:xfrm>
            <a:prstGeom prst="rect">
              <a:avLst/>
            </a:prstGeom>
          </p:spPr>
        </p:pic>
        <p:sp>
          <p:nvSpPr>
            <p:cNvPr id="64" name="TextBox 18">
              <a:extLst>
                <a:ext uri="{FF2B5EF4-FFF2-40B4-BE49-F238E27FC236}">
                  <a16:creationId xmlns:a16="http://schemas.microsoft.com/office/drawing/2014/main" id="{AED5CE28-6404-9E3F-7790-C55D59709926}"/>
                </a:ext>
              </a:extLst>
            </p:cNvPr>
            <p:cNvSpPr txBox="1"/>
            <p:nvPr/>
          </p:nvSpPr>
          <p:spPr>
            <a:xfrm>
              <a:off x="2617148" y="3403600"/>
              <a:ext cx="12559352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2009"/>
                </a:lnSpc>
              </a:pP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김승호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-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웹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서버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구축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지원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,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데이터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시각화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,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데이터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관리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D5FD431-B9AC-F251-F897-C52C88C78C4A}"/>
              </a:ext>
            </a:extLst>
          </p:cNvPr>
          <p:cNvGrpSpPr/>
          <p:nvPr/>
        </p:nvGrpSpPr>
        <p:grpSpPr>
          <a:xfrm>
            <a:off x="2743200" y="8229600"/>
            <a:ext cx="13233400" cy="355600"/>
            <a:chOff x="1943100" y="3403600"/>
            <a:chExt cx="13233400" cy="355600"/>
          </a:xfrm>
        </p:grpSpPr>
        <p:pic>
          <p:nvPicPr>
            <p:cNvPr id="66" name="Picture 17">
              <a:extLst>
                <a:ext uri="{FF2B5EF4-FFF2-40B4-BE49-F238E27FC236}">
                  <a16:creationId xmlns:a16="http://schemas.microsoft.com/office/drawing/2014/main" id="{394C927A-A6FA-83CE-D159-0E40A4B24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3100" y="3403600"/>
              <a:ext cx="342900" cy="342900"/>
            </a:xfrm>
            <a:prstGeom prst="rect">
              <a:avLst/>
            </a:prstGeom>
          </p:spPr>
        </p:pic>
        <p:sp>
          <p:nvSpPr>
            <p:cNvPr id="67" name="TextBox 18">
              <a:extLst>
                <a:ext uri="{FF2B5EF4-FFF2-40B4-BE49-F238E27FC236}">
                  <a16:creationId xmlns:a16="http://schemas.microsoft.com/office/drawing/2014/main" id="{7E394F1D-80D7-B962-1DB3-57F98451F994}"/>
                </a:ext>
              </a:extLst>
            </p:cNvPr>
            <p:cNvSpPr txBox="1"/>
            <p:nvPr/>
          </p:nvSpPr>
          <p:spPr>
            <a:xfrm>
              <a:off x="2617148" y="3403600"/>
              <a:ext cx="12559352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2009"/>
                </a:lnSpc>
              </a:pP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김종현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- UI/UX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설계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및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구현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,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프론트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엔드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작동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방식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설계</a:t>
              </a:r>
              <a:r>
                <a:rPr lang="en-US" altLang="ko-KR" sz="2500" b="0" i="0" u="none" strike="noStrike" spc="100" dirty="0">
                  <a:solidFill>
                    <a:srgbClr val="3567D3"/>
                  </a:solidFill>
                  <a:latin typeface="Gmarket Sans Medium"/>
                </a:rPr>
                <a:t> </a:t>
              </a:r>
              <a:r>
                <a:rPr lang="ko-KR" altLang="ko-KR" sz="2500" b="0" i="0" u="none" strike="noStrike" spc="100" dirty="0">
                  <a:solidFill>
                    <a:srgbClr val="3567D3"/>
                  </a:solidFill>
                  <a:ea typeface="Gmarket Sans Medium"/>
                </a:rPr>
                <a:t>지원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">
            <a:extLst>
              <a:ext uri="{FF2B5EF4-FFF2-40B4-BE49-F238E27FC236}">
                <a16:creationId xmlns:a16="http://schemas.microsoft.com/office/drawing/2014/main" id="{3653E8FE-3893-01D7-A92B-76C21376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2492"/>
            <a:ext cx="2197100" cy="2146300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4BEEC6FE-D6D1-C65D-7E52-6C19A12D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4200"/>
            <a:ext cx="2197100" cy="2146300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136DBE3D-916D-E73C-CAC1-B25C4311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4200"/>
            <a:ext cx="2197100" cy="2146300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D30D99CF-87EB-659A-53C2-3673FED72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84200"/>
            <a:ext cx="2197100" cy="2146300"/>
          </a:xfrm>
          <a:prstGeom prst="rect">
            <a:avLst/>
          </a:prstGeom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0907F0A9-9410-B675-41BE-1EB2F853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571500"/>
            <a:ext cx="2197100" cy="2146300"/>
          </a:xfrm>
          <a:prstGeom prst="rect">
            <a:avLst/>
          </a:prstGeom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97DA76FA-7E6F-853B-87F9-FD8D22590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457200"/>
            <a:ext cx="2895600" cy="2146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8F40B8E-E774-17E1-AC5A-64C459127315}"/>
              </a:ext>
            </a:extLst>
          </p:cNvPr>
          <p:cNvSpPr txBox="1"/>
          <p:nvPr/>
        </p:nvSpPr>
        <p:spPr>
          <a:xfrm>
            <a:off x="29845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02. </a:t>
            </a:r>
            <a:r>
              <a:rPr lang="ko-KR" altLang="en-US" sz="1500" b="0" i="0" u="none" strike="noStrike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프로젝트 소개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17116719-AC0A-073B-DFD3-8F816B644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3089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개발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배경</a:t>
            </a:r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BF6B077F-B43E-52CF-CC38-1BAF489D4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7B3B183D-FFFC-6A1F-7C67-28A08E1796BA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</a:t>
            </a:r>
            <a:r>
              <a:rPr lang="en-US" sz="2600" dirty="0">
                <a:solidFill>
                  <a:srgbClr val="FFFFFF"/>
                </a:solidFill>
                <a:latin typeface="Gmarket Sans Medium"/>
              </a:rPr>
              <a:t>2</a:t>
            </a:r>
            <a:endParaRPr lang="en-US" sz="2600" b="0" i="0" u="none" strike="noStrike" dirty="0">
              <a:solidFill>
                <a:srgbClr val="FFFFFF"/>
              </a:solidFill>
              <a:latin typeface="Gmarket Sans Medium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95AF16B-A40F-9442-0B2D-A9B7509D7A24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81D8FCEA-DC27-1E6A-88E2-4ADC1D55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8" name="Picture 4" descr="멀어지는 ‘10만전자’···연기금, 8조원 순매도 나선 사연은? 기사의 사진">
            <a:extLst>
              <a:ext uri="{FF2B5EF4-FFF2-40B4-BE49-F238E27FC236}">
                <a16:creationId xmlns:a16="http://schemas.microsoft.com/office/drawing/2014/main" id="{8042E094-543B-3B2C-DCA3-1FDF3EF5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523" y="2970743"/>
            <a:ext cx="8138045" cy="50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껄껄껄껄...">
            <a:extLst>
              <a:ext uri="{FF2B5EF4-FFF2-40B4-BE49-F238E27FC236}">
                <a16:creationId xmlns:a16="http://schemas.microsoft.com/office/drawing/2014/main" id="{2ECA93AE-05F7-18E4-7798-CDE1B0B3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798560"/>
            <a:ext cx="8709246" cy="554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8215284-E737-4F9E-E256-E3A707961A5C}"/>
              </a:ext>
            </a:extLst>
          </p:cNvPr>
          <p:cNvSpPr txBox="1"/>
          <p:nvPr/>
        </p:nvSpPr>
        <p:spPr>
          <a:xfrm>
            <a:off x="5980731" y="8361324"/>
            <a:ext cx="6339238" cy="8778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800" b="0" i="0" u="none" strike="noStrike" spc="1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초보 투자자들의 흔한 모습</a:t>
            </a:r>
            <a:endParaRPr lang="en-US" sz="2600" b="0" i="0" u="none" strike="noStrike" spc="100" dirty="0">
              <a:solidFill>
                <a:srgbClr val="3567D3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">
            <a:extLst>
              <a:ext uri="{FF2B5EF4-FFF2-40B4-BE49-F238E27FC236}">
                <a16:creationId xmlns:a16="http://schemas.microsoft.com/office/drawing/2014/main" id="{3653E8FE-3893-01D7-A92B-76C21376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2492"/>
            <a:ext cx="2197100" cy="2146300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4BEEC6FE-D6D1-C65D-7E52-6C19A12D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4200"/>
            <a:ext cx="2197100" cy="2146300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136DBE3D-916D-E73C-CAC1-B25C4311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4200"/>
            <a:ext cx="2197100" cy="2146300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D30D99CF-87EB-659A-53C2-3673FED72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84200"/>
            <a:ext cx="2197100" cy="2146300"/>
          </a:xfrm>
          <a:prstGeom prst="rect">
            <a:avLst/>
          </a:prstGeom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0907F0A9-9410-B675-41BE-1EB2F853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571500"/>
            <a:ext cx="2197100" cy="2146300"/>
          </a:xfrm>
          <a:prstGeom prst="rect">
            <a:avLst/>
          </a:prstGeom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97DA76FA-7E6F-853B-87F9-FD8D22590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457200"/>
            <a:ext cx="2895600" cy="2146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8F40B8E-E774-17E1-AC5A-64C459127315}"/>
              </a:ext>
            </a:extLst>
          </p:cNvPr>
          <p:cNvSpPr txBox="1"/>
          <p:nvPr/>
        </p:nvSpPr>
        <p:spPr>
          <a:xfrm>
            <a:off x="29845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02. </a:t>
            </a:r>
            <a:r>
              <a:rPr lang="ko-KR" altLang="en-US" sz="1500" b="0" i="0" u="none" strike="noStrike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프로젝트 소개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17116719-AC0A-073B-DFD3-8F816B644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3089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개발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배경</a:t>
            </a:r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BF6B077F-B43E-52CF-CC38-1BAF489D4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7B3B183D-FFFC-6A1F-7C67-28A08E1796BA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</a:t>
            </a:r>
            <a:r>
              <a:rPr lang="en-US" sz="2600" dirty="0">
                <a:solidFill>
                  <a:srgbClr val="FFFFFF"/>
                </a:solidFill>
                <a:latin typeface="Gmarket Sans Medium"/>
              </a:rPr>
              <a:t>2</a:t>
            </a:r>
            <a:endParaRPr lang="en-US" sz="2600" b="0" i="0" u="none" strike="noStrike" dirty="0">
              <a:solidFill>
                <a:srgbClr val="FFFFFF"/>
              </a:solidFill>
              <a:latin typeface="Gmarket Sans Medium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95AF16B-A40F-9442-0B2D-A9B7509D7A24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81D8FCEA-DC27-1E6A-88E2-4ADC1D55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2077AD-F03B-C2C1-14A4-53765202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64" y="3231195"/>
            <a:ext cx="14136472" cy="411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9">
            <a:extLst>
              <a:ext uri="{FF2B5EF4-FFF2-40B4-BE49-F238E27FC236}">
                <a16:creationId xmlns:a16="http://schemas.microsoft.com/office/drawing/2014/main" id="{77046255-7F4B-A3F2-2A9B-85DADB88FFB0}"/>
              </a:ext>
            </a:extLst>
          </p:cNvPr>
          <p:cNvSpPr txBox="1"/>
          <p:nvPr/>
        </p:nvSpPr>
        <p:spPr>
          <a:xfrm>
            <a:off x="6348205" y="7952632"/>
            <a:ext cx="5604290" cy="7760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8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엑셀을 이용해 직접 계산하던 모습</a:t>
            </a:r>
            <a:endParaRPr lang="en-US" sz="2600" b="0" i="0" u="none" strike="noStrike" spc="100" dirty="0">
              <a:solidFill>
                <a:srgbClr val="3567D3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72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5">
            <a:extLst>
              <a:ext uri="{FF2B5EF4-FFF2-40B4-BE49-F238E27FC236}">
                <a16:creationId xmlns:a16="http://schemas.microsoft.com/office/drawing/2014/main" id="{7A42F687-7F90-C803-0A71-3FA49629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2492"/>
            <a:ext cx="2197100" cy="2146300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91369274-9344-52A3-D6C7-DF826262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4200"/>
            <a:ext cx="2197100" cy="2146300"/>
          </a:xfrm>
          <a:prstGeom prst="rect">
            <a:avLst/>
          </a:prstGeom>
        </p:spPr>
      </p:pic>
      <p:pic>
        <p:nvPicPr>
          <p:cNvPr id="35" name="Picture 3">
            <a:extLst>
              <a:ext uri="{FF2B5EF4-FFF2-40B4-BE49-F238E27FC236}">
                <a16:creationId xmlns:a16="http://schemas.microsoft.com/office/drawing/2014/main" id="{6F7BA301-3601-6FE2-1E0B-3A1C7C13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4200"/>
            <a:ext cx="2197100" cy="2146300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230D7BC8-7939-3566-04A8-716625AD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84200"/>
            <a:ext cx="2197100" cy="2146300"/>
          </a:xfrm>
          <a:prstGeom prst="rect">
            <a:avLst/>
          </a:prstGeom>
        </p:spPr>
      </p:pic>
      <p:pic>
        <p:nvPicPr>
          <p:cNvPr id="37" name="Picture 5">
            <a:extLst>
              <a:ext uri="{FF2B5EF4-FFF2-40B4-BE49-F238E27FC236}">
                <a16:creationId xmlns:a16="http://schemas.microsoft.com/office/drawing/2014/main" id="{D737B7DF-1030-6183-C402-ED03CF04A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571500"/>
            <a:ext cx="2197100" cy="2146300"/>
          </a:xfrm>
          <a:prstGeom prst="rect">
            <a:avLst/>
          </a:prstGeom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598FDAB2-2150-90E8-9644-A8FB4C6C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444500"/>
            <a:ext cx="2197100" cy="2146300"/>
          </a:xfrm>
          <a:prstGeom prst="rect">
            <a:avLst/>
          </a:prstGeom>
        </p:spPr>
      </p:pic>
      <p:pic>
        <p:nvPicPr>
          <p:cNvPr id="39" name="Picture 7">
            <a:extLst>
              <a:ext uri="{FF2B5EF4-FFF2-40B4-BE49-F238E27FC236}">
                <a16:creationId xmlns:a16="http://schemas.microsoft.com/office/drawing/2014/main" id="{E5C77DA5-F545-7957-AFC3-06054625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457200"/>
            <a:ext cx="2895600" cy="2146300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17116719-AC0A-073B-DFD3-8F816B644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sp>
        <p:nvSpPr>
          <p:cNvPr id="40" name="TextBox 31">
            <a:extLst>
              <a:ext uri="{FF2B5EF4-FFF2-40B4-BE49-F238E27FC236}">
                <a16:creationId xmlns:a16="http://schemas.microsoft.com/office/drawing/2014/main" id="{E5A255E3-38E9-4601-ACB8-CF50E2D9741C}"/>
              </a:ext>
            </a:extLst>
          </p:cNvPr>
          <p:cNvSpPr txBox="1"/>
          <p:nvPr/>
        </p:nvSpPr>
        <p:spPr>
          <a:xfrm>
            <a:off x="29845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02. </a:t>
            </a:r>
            <a:r>
              <a:rPr lang="ko-KR" altLang="en-US" sz="1500" b="0" i="0" u="none" strike="noStrike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프로젝트 소개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개발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배경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8457" y="3033734"/>
            <a:ext cx="7441293" cy="426324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1484" y="3166898"/>
            <a:ext cx="7138991" cy="3996911"/>
          </a:xfrm>
          <a:prstGeom prst="rect">
            <a:avLst/>
          </a:prstGeom>
        </p:spPr>
      </p:pic>
      <p:pic>
        <p:nvPicPr>
          <p:cNvPr id="2" name="Picture 13">
            <a:extLst>
              <a:ext uri="{FF2B5EF4-FFF2-40B4-BE49-F238E27FC236}">
                <a16:creationId xmlns:a16="http://schemas.microsoft.com/office/drawing/2014/main" id="{BF6B077F-B43E-52CF-CC38-1BAF489D4F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7B3B183D-FFFC-6A1F-7C67-28A08E1796BA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02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95AF16B-A40F-9442-0B2D-A9B7509D7A24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940FB8-681D-5763-1138-1DD10CCC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721DA332-5987-40CA-3E83-220E93C2A2C8}"/>
              </a:ext>
            </a:extLst>
          </p:cNvPr>
          <p:cNvSpPr txBox="1"/>
          <p:nvPr/>
        </p:nvSpPr>
        <p:spPr>
          <a:xfrm>
            <a:off x="4791075" y="7928290"/>
            <a:ext cx="9277350" cy="7760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800" dirty="0" err="1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리밸런싱</a:t>
            </a:r>
            <a:r>
              <a:rPr lang="ko-KR" altLang="en-US" sz="28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방식을 통해 안정적인 주식 수익을 창출할 수 있다</a:t>
            </a:r>
            <a:r>
              <a:rPr lang="en-US" altLang="ko-KR" sz="28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.</a:t>
            </a:r>
            <a:endParaRPr lang="en-US" sz="2600" b="0" i="0" u="none" strike="noStrike" spc="100" dirty="0">
              <a:solidFill>
                <a:srgbClr val="3567D3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580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5">
            <a:extLst>
              <a:ext uri="{FF2B5EF4-FFF2-40B4-BE49-F238E27FC236}">
                <a16:creationId xmlns:a16="http://schemas.microsoft.com/office/drawing/2014/main" id="{7A42F687-7F90-C803-0A71-3FA49629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2492"/>
            <a:ext cx="2197100" cy="2146300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91369274-9344-52A3-D6C7-DF826262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4200"/>
            <a:ext cx="2197100" cy="2146300"/>
          </a:xfrm>
          <a:prstGeom prst="rect">
            <a:avLst/>
          </a:prstGeom>
        </p:spPr>
      </p:pic>
      <p:pic>
        <p:nvPicPr>
          <p:cNvPr id="35" name="Picture 3">
            <a:extLst>
              <a:ext uri="{FF2B5EF4-FFF2-40B4-BE49-F238E27FC236}">
                <a16:creationId xmlns:a16="http://schemas.microsoft.com/office/drawing/2014/main" id="{6F7BA301-3601-6FE2-1E0B-3A1C7C13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4200"/>
            <a:ext cx="2197100" cy="2146300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230D7BC8-7939-3566-04A8-716625AD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84200"/>
            <a:ext cx="2197100" cy="2146300"/>
          </a:xfrm>
          <a:prstGeom prst="rect">
            <a:avLst/>
          </a:prstGeom>
        </p:spPr>
      </p:pic>
      <p:pic>
        <p:nvPicPr>
          <p:cNvPr id="37" name="Picture 5">
            <a:extLst>
              <a:ext uri="{FF2B5EF4-FFF2-40B4-BE49-F238E27FC236}">
                <a16:creationId xmlns:a16="http://schemas.microsoft.com/office/drawing/2014/main" id="{D737B7DF-1030-6183-C402-ED03CF04A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571500"/>
            <a:ext cx="2197100" cy="2146300"/>
          </a:xfrm>
          <a:prstGeom prst="rect">
            <a:avLst/>
          </a:prstGeom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598FDAB2-2150-90E8-9644-A8FB4C6C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444500"/>
            <a:ext cx="2197100" cy="2146300"/>
          </a:xfrm>
          <a:prstGeom prst="rect">
            <a:avLst/>
          </a:prstGeom>
        </p:spPr>
      </p:pic>
      <p:pic>
        <p:nvPicPr>
          <p:cNvPr id="39" name="Picture 7">
            <a:extLst>
              <a:ext uri="{FF2B5EF4-FFF2-40B4-BE49-F238E27FC236}">
                <a16:creationId xmlns:a16="http://schemas.microsoft.com/office/drawing/2014/main" id="{E5C77DA5-F545-7957-AFC3-06054625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457200"/>
            <a:ext cx="2895600" cy="2146300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17116719-AC0A-073B-DFD3-8F816B644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sp>
        <p:nvSpPr>
          <p:cNvPr id="40" name="TextBox 31">
            <a:extLst>
              <a:ext uri="{FF2B5EF4-FFF2-40B4-BE49-F238E27FC236}">
                <a16:creationId xmlns:a16="http://schemas.microsoft.com/office/drawing/2014/main" id="{E5A255E3-38E9-4601-ACB8-CF50E2D9741C}"/>
              </a:ext>
            </a:extLst>
          </p:cNvPr>
          <p:cNvSpPr txBox="1"/>
          <p:nvPr/>
        </p:nvSpPr>
        <p:spPr>
          <a:xfrm>
            <a:off x="29845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02. </a:t>
            </a:r>
            <a:r>
              <a:rPr lang="ko-KR" altLang="en-US" sz="1500" b="0" i="0" u="none" strike="noStrike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프로젝트 소개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개발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배경</a:t>
            </a:r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BF6B077F-B43E-52CF-CC38-1BAF489D4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7B3B183D-FFFC-6A1F-7C67-28A08E1796BA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02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95AF16B-A40F-9442-0B2D-A9B7509D7A24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940FB8-681D-5763-1138-1DD10CCC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9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3020" y="3195742"/>
            <a:ext cx="7251700" cy="4152900"/>
          </a:xfrm>
          <a:prstGeom prst="rect">
            <a:avLst/>
          </a:prstGeom>
        </p:spPr>
      </p:pic>
      <p:sp>
        <p:nvSpPr>
          <p:cNvPr id="30" name="TextBox 19">
            <a:extLst>
              <a:ext uri="{FF2B5EF4-FFF2-40B4-BE49-F238E27FC236}">
                <a16:creationId xmlns:a16="http://schemas.microsoft.com/office/drawing/2014/main" id="{721DA332-5987-40CA-3E83-220E93C2A2C8}"/>
              </a:ext>
            </a:extLst>
          </p:cNvPr>
          <p:cNvSpPr txBox="1"/>
          <p:nvPr/>
        </p:nvSpPr>
        <p:spPr>
          <a:xfrm>
            <a:off x="4791075" y="7928290"/>
            <a:ext cx="9277350" cy="7760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800" dirty="0" err="1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리밸런싱</a:t>
            </a:r>
            <a:r>
              <a:rPr lang="ko-KR" altLang="en-US" sz="28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방식을 통해 안정적인 주식 수익을 창출할 수 있다</a:t>
            </a:r>
            <a:r>
              <a:rPr lang="en-US" altLang="ko-KR" sz="2800" dirty="0">
                <a:solidFill>
                  <a:srgbClr val="3567D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.</a:t>
            </a:r>
            <a:endParaRPr lang="en-US" sz="2600" b="0" i="0" u="none" strike="noStrike" spc="100" dirty="0">
              <a:solidFill>
                <a:srgbClr val="3567D3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262" y="3195742"/>
            <a:ext cx="6350675" cy="415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>
            <a:extLst>
              <a:ext uri="{FF2B5EF4-FFF2-40B4-BE49-F238E27FC236}">
                <a16:creationId xmlns:a16="http://schemas.microsoft.com/office/drawing/2014/main" id="{3F0BCECA-1953-D37B-00CF-30521734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2492"/>
            <a:ext cx="2197100" cy="2146300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66BBB11-03FF-6788-8BDB-4FFF0F52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4200"/>
            <a:ext cx="2197100" cy="2146300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D2C56F4C-B39C-CC72-D3F9-57BF173A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4200"/>
            <a:ext cx="2197100" cy="2146300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39003D62-AD17-C3EC-255D-E7487E19C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84200"/>
            <a:ext cx="2197100" cy="2146300"/>
          </a:xfrm>
          <a:prstGeom prst="rect">
            <a:avLst/>
          </a:prstGeom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C0DEC821-2C72-41BF-2E5C-244D2FA3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571500"/>
            <a:ext cx="2197100" cy="2146300"/>
          </a:xfrm>
          <a:prstGeom prst="rect">
            <a:avLst/>
          </a:prstGeom>
        </p:spPr>
      </p:pic>
      <p:pic>
        <p:nvPicPr>
          <p:cNvPr id="33" name="Picture 7">
            <a:extLst>
              <a:ext uri="{FF2B5EF4-FFF2-40B4-BE49-F238E27FC236}">
                <a16:creationId xmlns:a16="http://schemas.microsoft.com/office/drawing/2014/main" id="{A2CE4680-81D8-3254-66E8-DCF240EC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457200"/>
            <a:ext cx="2895600" cy="2146300"/>
          </a:xfrm>
          <a:prstGeom prst="rect">
            <a:avLst/>
          </a:prstGeom>
        </p:spPr>
      </p:pic>
      <p:sp>
        <p:nvSpPr>
          <p:cNvPr id="34" name="TextBox 31">
            <a:extLst>
              <a:ext uri="{FF2B5EF4-FFF2-40B4-BE49-F238E27FC236}">
                <a16:creationId xmlns:a16="http://schemas.microsoft.com/office/drawing/2014/main" id="{D7B1E6EC-FDCF-1C1E-A9E3-50BA937981F0}"/>
              </a:ext>
            </a:extLst>
          </p:cNvPr>
          <p:cNvSpPr txBox="1"/>
          <p:nvPr/>
        </p:nvSpPr>
        <p:spPr>
          <a:xfrm>
            <a:off x="29845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02. </a:t>
            </a:r>
            <a:r>
              <a:rPr lang="ko-KR" altLang="en-US" sz="1500" b="0" i="0" u="none" strike="noStrike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프로젝트 소개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61796DD2-E0BA-6026-31DE-C53CC430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F0FCF89B-621D-5B1C-69CC-4E7B0E1A445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>
            <a:off x="1504950" y="2844800"/>
            <a:ext cx="15278100" cy="615924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 dirty="0">
                <a:solidFill>
                  <a:srgbClr val="3567D3"/>
                </a:solidFill>
                <a:ea typeface="Gmarket Sans Medium"/>
              </a:rPr>
              <a:t>개발</a:t>
            </a:r>
            <a:r>
              <a:rPr lang="en-US" sz="45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altLang="en-US" sz="4500" b="0" i="0" u="none" strike="noStrike" spc="200" dirty="0">
                <a:solidFill>
                  <a:srgbClr val="3567D3"/>
                </a:solidFill>
                <a:latin typeface="Gmarket Sans Medium"/>
                <a:ea typeface="Gmarket Sans Medium"/>
              </a:rPr>
              <a:t>목표</a:t>
            </a:r>
            <a:endParaRPr lang="ko-KR" sz="45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915026F9-39F1-8DD7-6CBB-64671A387B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36F91F08-B09B-69C9-116B-8156D3089245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</a:t>
            </a:r>
            <a:r>
              <a:rPr lang="en-US" sz="2600" dirty="0">
                <a:solidFill>
                  <a:srgbClr val="FFFFFF"/>
                </a:solidFill>
                <a:latin typeface="Gmarket Sans Medium"/>
              </a:rPr>
              <a:t>2</a:t>
            </a:r>
            <a:endParaRPr lang="en-US" sz="2600" b="0" i="0" u="none" strike="noStrike" dirty="0">
              <a:solidFill>
                <a:srgbClr val="FFFFFF"/>
              </a:solidFill>
              <a:latin typeface="Gmarket Sans Medium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ADF9D48C-84E9-B199-8107-AEF199C4B184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15EDF8-19C4-8FB0-78D1-83A123F8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B2610E-E988-22F9-1CB1-AB45DCFED4E7}"/>
              </a:ext>
            </a:extLst>
          </p:cNvPr>
          <p:cNvGrpSpPr/>
          <p:nvPr/>
        </p:nvGrpSpPr>
        <p:grpSpPr>
          <a:xfrm>
            <a:off x="4292373" y="3896784"/>
            <a:ext cx="10642827" cy="355600"/>
            <a:chOff x="4036434" y="3896784"/>
            <a:chExt cx="10642827" cy="355600"/>
          </a:xfrm>
        </p:grpSpPr>
        <p:pic>
          <p:nvPicPr>
            <p:cNvPr id="21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6434" y="3920894"/>
              <a:ext cx="317500" cy="317500"/>
            </a:xfrm>
            <a:prstGeom prst="rect">
              <a:avLst/>
            </a:prstGeom>
          </p:spPr>
        </p:pic>
        <p:sp>
          <p:nvSpPr>
            <p:cNvPr id="22" name="TextBox 19"/>
            <p:cNvSpPr txBox="1"/>
            <p:nvPr/>
          </p:nvSpPr>
          <p:spPr>
            <a:xfrm>
              <a:off x="4646261" y="3896784"/>
              <a:ext cx="100330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22009"/>
                </a:lnSpc>
              </a:pPr>
              <a:r>
                <a:rPr lang="ko-KR" altLang="en-US" sz="2600" b="1" spc="100" dirty="0">
                  <a:solidFill>
                    <a:srgbClr val="3567D3"/>
                  </a:solidFill>
                  <a:ea typeface="Gmarket Sans Medium"/>
                </a:rPr>
                <a:t>주식 시장 규모</a:t>
              </a:r>
              <a:r>
                <a:rPr lang="en-US" altLang="ko-KR" sz="2600" b="1" spc="100" dirty="0">
                  <a:solidFill>
                    <a:srgbClr val="3567D3"/>
                  </a:solidFill>
                  <a:ea typeface="Gmarket Sans Medium"/>
                </a:rPr>
                <a:t>: </a:t>
              </a:r>
              <a:r>
                <a:rPr lang="ko-KR" altLang="en-US" sz="2600" spc="100" dirty="0">
                  <a:solidFill>
                    <a:srgbClr val="3567D3"/>
                  </a:solidFill>
                  <a:ea typeface="Gmarket Sans Medium"/>
                </a:rPr>
                <a:t>국내외 주식 시장의 규모 지속 증가</a:t>
              </a:r>
              <a:endParaRPr lang="en-US" sz="2600" b="0" i="0" u="none" strike="noStrike" spc="100" dirty="0">
                <a:solidFill>
                  <a:srgbClr val="3567D3"/>
                </a:solidFill>
                <a:latin typeface="Gmarket Sans Medium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C2A006-07E0-67C5-075E-7836D613CA15}"/>
              </a:ext>
            </a:extLst>
          </p:cNvPr>
          <p:cNvGrpSpPr/>
          <p:nvPr/>
        </p:nvGrpSpPr>
        <p:grpSpPr>
          <a:xfrm>
            <a:off x="4292373" y="5201922"/>
            <a:ext cx="10642827" cy="355600"/>
            <a:chOff x="4036434" y="3896784"/>
            <a:chExt cx="10642827" cy="355600"/>
          </a:xfrm>
        </p:grpSpPr>
        <p:pic>
          <p:nvPicPr>
            <p:cNvPr id="9" name="Picture 18">
              <a:extLst>
                <a:ext uri="{FF2B5EF4-FFF2-40B4-BE49-F238E27FC236}">
                  <a16:creationId xmlns:a16="http://schemas.microsoft.com/office/drawing/2014/main" id="{AEE08B40-A9F9-C935-2441-6BAC48B8F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6434" y="3920894"/>
              <a:ext cx="317500" cy="317500"/>
            </a:xfrm>
            <a:prstGeom prst="rect">
              <a:avLst/>
            </a:prstGeom>
          </p:spPr>
        </p:pic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C372C80C-C6EB-4348-92C8-5335927C348C}"/>
                </a:ext>
              </a:extLst>
            </p:cNvPr>
            <p:cNvSpPr txBox="1"/>
            <p:nvPr/>
          </p:nvSpPr>
          <p:spPr>
            <a:xfrm>
              <a:off x="4646261" y="3896784"/>
              <a:ext cx="100330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22009"/>
                </a:lnSpc>
              </a:pPr>
              <a:r>
                <a:rPr lang="ko-KR" altLang="en-US" sz="2600" b="1" spc="100" dirty="0">
                  <a:solidFill>
                    <a:srgbClr val="3567D3"/>
                  </a:solidFill>
                  <a:ea typeface="Gmarket Sans Medium"/>
                </a:rPr>
                <a:t>투자자 비율</a:t>
              </a:r>
              <a:r>
                <a:rPr lang="en-US" altLang="ko-KR" sz="2600" b="1" spc="100" dirty="0">
                  <a:solidFill>
                    <a:srgbClr val="3567D3"/>
                  </a:solidFill>
                  <a:ea typeface="Gmarket Sans Medium"/>
                </a:rPr>
                <a:t>: </a:t>
              </a:r>
              <a:r>
                <a:rPr lang="ko-KR" altLang="en-US" sz="2600" spc="100" dirty="0">
                  <a:solidFill>
                    <a:srgbClr val="3567D3"/>
                  </a:solidFill>
                  <a:ea typeface="Gmarket Sans Medium"/>
                </a:rPr>
                <a:t>단기 투자자 비율이 높음</a:t>
              </a:r>
              <a:endParaRPr lang="en-US" altLang="ko-KR" sz="2600" b="0" i="0" u="none" strike="noStrike" spc="100" dirty="0">
                <a:solidFill>
                  <a:srgbClr val="3567D3"/>
                </a:solidFill>
                <a:latin typeface="Gmarket Sans Medium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0616CE-0621-714D-B3B3-B30BA35EFB1E}"/>
              </a:ext>
            </a:extLst>
          </p:cNvPr>
          <p:cNvGrpSpPr/>
          <p:nvPr/>
        </p:nvGrpSpPr>
        <p:grpSpPr>
          <a:xfrm>
            <a:off x="4292373" y="6507060"/>
            <a:ext cx="10642827" cy="355600"/>
            <a:chOff x="4036434" y="3896784"/>
            <a:chExt cx="10642827" cy="355600"/>
          </a:xfrm>
        </p:grpSpPr>
        <p:pic>
          <p:nvPicPr>
            <p:cNvPr id="16" name="Picture 18">
              <a:extLst>
                <a:ext uri="{FF2B5EF4-FFF2-40B4-BE49-F238E27FC236}">
                  <a16:creationId xmlns:a16="http://schemas.microsoft.com/office/drawing/2014/main" id="{836B7AA2-1863-C2F2-7B9B-C159BD40D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6434" y="3920894"/>
              <a:ext cx="317500" cy="317500"/>
            </a:xfrm>
            <a:prstGeom prst="rect">
              <a:avLst/>
            </a:prstGeom>
          </p:spPr>
        </p:pic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441E724D-B7A6-1EFD-48C1-6BFAFE7F01CF}"/>
                </a:ext>
              </a:extLst>
            </p:cNvPr>
            <p:cNvSpPr txBox="1"/>
            <p:nvPr/>
          </p:nvSpPr>
          <p:spPr>
            <a:xfrm>
              <a:off x="4646261" y="3896784"/>
              <a:ext cx="100330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22009"/>
                </a:lnSpc>
              </a:pPr>
              <a:r>
                <a:rPr lang="ko-KR" altLang="en-US" sz="2600" b="1" spc="100" dirty="0" err="1">
                  <a:solidFill>
                    <a:srgbClr val="3567D3"/>
                  </a:solidFill>
                  <a:ea typeface="Gmarket Sans Medium"/>
                </a:rPr>
                <a:t>리밸런싱의</a:t>
              </a:r>
              <a:r>
                <a:rPr lang="ko-KR" altLang="en-US" sz="2600" b="1" spc="100" dirty="0">
                  <a:solidFill>
                    <a:srgbClr val="3567D3"/>
                  </a:solidFill>
                  <a:ea typeface="Gmarket Sans Medium"/>
                </a:rPr>
                <a:t> 장점</a:t>
              </a:r>
              <a:r>
                <a:rPr lang="en-US" altLang="ko-KR" sz="2600" b="1" spc="100" dirty="0">
                  <a:solidFill>
                    <a:srgbClr val="3567D3"/>
                  </a:solidFill>
                  <a:ea typeface="Gmarket Sans Medium"/>
                </a:rPr>
                <a:t>: </a:t>
              </a:r>
              <a:r>
                <a:rPr lang="ko-KR" altLang="en-US" sz="2600" spc="100" dirty="0">
                  <a:solidFill>
                    <a:srgbClr val="3567D3"/>
                  </a:solidFill>
                  <a:ea typeface="Gmarket Sans Medium"/>
                </a:rPr>
                <a:t>안정적인 수익 창출 가능</a:t>
              </a:r>
              <a:endParaRPr lang="en-US" altLang="ko-KR" sz="2600" b="0" i="0" u="none" strike="noStrike" spc="100" dirty="0">
                <a:solidFill>
                  <a:srgbClr val="3567D3"/>
                </a:solidFill>
                <a:latin typeface="Gmarket Sans Medium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A96C02-14D4-FD8A-C244-8D7CD9C8344B}"/>
              </a:ext>
            </a:extLst>
          </p:cNvPr>
          <p:cNvGrpSpPr/>
          <p:nvPr/>
        </p:nvGrpSpPr>
        <p:grpSpPr>
          <a:xfrm>
            <a:off x="4292373" y="7812199"/>
            <a:ext cx="10642827" cy="355600"/>
            <a:chOff x="4036434" y="3896784"/>
            <a:chExt cx="10642827" cy="355600"/>
          </a:xfrm>
        </p:grpSpPr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2754308D-43F8-39E0-A6E1-7F6847AED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6434" y="3920894"/>
              <a:ext cx="317500" cy="317500"/>
            </a:xfrm>
            <a:prstGeom prst="rect">
              <a:avLst/>
            </a:prstGeom>
          </p:spPr>
        </p:pic>
        <p:sp>
          <p:nvSpPr>
            <p:cNvPr id="36" name="TextBox 19">
              <a:extLst>
                <a:ext uri="{FF2B5EF4-FFF2-40B4-BE49-F238E27FC236}">
                  <a16:creationId xmlns:a16="http://schemas.microsoft.com/office/drawing/2014/main" id="{4AD41955-AE31-7BF2-3D56-5BC58246CDC2}"/>
                </a:ext>
              </a:extLst>
            </p:cNvPr>
            <p:cNvSpPr txBox="1"/>
            <p:nvPr/>
          </p:nvSpPr>
          <p:spPr>
            <a:xfrm>
              <a:off x="4646261" y="3896784"/>
              <a:ext cx="100330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22009"/>
                </a:lnSpc>
              </a:pPr>
              <a:r>
                <a:rPr lang="ko-KR" altLang="en-US" sz="2600" b="1" spc="100" dirty="0">
                  <a:solidFill>
                    <a:srgbClr val="3567D3"/>
                  </a:solidFill>
                  <a:ea typeface="Gmarket Sans Medium"/>
                </a:rPr>
                <a:t>초보 투자자 지원</a:t>
              </a:r>
              <a:r>
                <a:rPr lang="en-US" altLang="ko-KR" sz="2600" b="1" spc="100" dirty="0">
                  <a:solidFill>
                    <a:srgbClr val="3567D3"/>
                  </a:solidFill>
                  <a:ea typeface="Gmarket Sans Medium"/>
                </a:rPr>
                <a:t>: </a:t>
              </a:r>
              <a:r>
                <a:rPr lang="ko-KR" altLang="en-US" sz="2600" spc="100" dirty="0">
                  <a:solidFill>
                    <a:srgbClr val="3567D3"/>
                  </a:solidFill>
                  <a:ea typeface="Gmarket Sans Medium"/>
                </a:rPr>
                <a:t>긍정적인 투자 경험 제공</a:t>
              </a:r>
              <a:endParaRPr lang="en-US" altLang="ko-KR" sz="2600" b="0" i="0" u="none" strike="noStrike" spc="100" dirty="0">
                <a:solidFill>
                  <a:srgbClr val="3567D3"/>
                </a:solidFill>
                <a:latin typeface="Gmarket Sans Medium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C942A6A4-682C-FCCD-F4B9-B6BAED08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48" y="574388"/>
            <a:ext cx="2197100" cy="214630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3CA2CC0E-587F-D50F-367A-7EFF1827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9" y="573396"/>
            <a:ext cx="2197100" cy="214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A134C5-1334-A904-A90E-31860155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586096"/>
            <a:ext cx="2197100" cy="21463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3232057-0484-2A4D-9CAC-2FD75DAF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586096"/>
            <a:ext cx="2197100" cy="21463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4744661-A1E1-7894-A157-2B355072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86096"/>
            <a:ext cx="2197100" cy="2146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A27056A-2CB6-E675-5723-8D795329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57200"/>
            <a:ext cx="2895600" cy="2146300"/>
          </a:xfrm>
          <a:prstGeom prst="rect">
            <a:avLst/>
          </a:prstGeom>
        </p:spPr>
      </p:pic>
      <p:sp>
        <p:nvSpPr>
          <p:cNvPr id="8" name="TextBox 31">
            <a:extLst>
              <a:ext uri="{FF2B5EF4-FFF2-40B4-BE49-F238E27FC236}">
                <a16:creationId xmlns:a16="http://schemas.microsoft.com/office/drawing/2014/main" id="{ACCFEA86-FF16-9598-CFE3-9A0659C39988}"/>
              </a:ext>
            </a:extLst>
          </p:cNvPr>
          <p:cNvSpPr txBox="1"/>
          <p:nvPr/>
        </p:nvSpPr>
        <p:spPr>
          <a:xfrm>
            <a:off x="4521200" y="60325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0</a:t>
            </a:r>
            <a:r>
              <a:rPr lang="en-US" sz="1500" spc="100" dirty="0">
                <a:solidFill>
                  <a:srgbClr val="598EFF"/>
                </a:solidFill>
                <a:latin typeface="Gmarket Sans Medium"/>
              </a:rPr>
              <a:t>3</a:t>
            </a:r>
            <a:r>
              <a:rPr lang="en-US" sz="1500" b="0" i="0" u="none" strike="noStrike" spc="100" dirty="0">
                <a:solidFill>
                  <a:srgbClr val="598EFF"/>
                </a:solidFill>
                <a:latin typeface="Gmarket Sans Medium"/>
              </a:rPr>
              <a:t>. </a:t>
            </a:r>
            <a:r>
              <a:rPr lang="ko-KR" altLang="en-US" sz="1500" b="0" i="0" u="none" strike="noStrike" spc="100" dirty="0">
                <a:solidFill>
                  <a:srgbClr val="598EFF"/>
                </a:solidFill>
                <a:latin typeface="Gmarket Sans Medium"/>
                <a:ea typeface="Gmarket Sans Medium"/>
              </a:rPr>
              <a:t>기술 설명</a:t>
            </a:r>
            <a:endParaRPr lang="ko-KR" sz="1500" b="0" i="0" u="none" strike="noStrike" spc="100" dirty="0">
              <a:solidFill>
                <a:srgbClr val="598EFF"/>
              </a:solidFill>
              <a:ea typeface="Gmarket Sans Medium"/>
            </a:endParaRPr>
          </a:p>
        </p:txBody>
      </p:sp>
      <p:pic>
        <p:nvPicPr>
          <p:cNvPr id="52" name="Picture 4">
            <a:extLst>
              <a:ext uri="{FF2B5EF4-FFF2-40B4-BE49-F238E27FC236}">
                <a16:creationId xmlns:a16="http://schemas.microsoft.com/office/drawing/2014/main" id="{6AE4A583-09AD-7D9A-C698-5D9737A18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99356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200" y="4292600"/>
            <a:ext cx="6731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9400" y="5969000"/>
            <a:ext cx="45212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44000"/>
          </a:blip>
          <a:stretch>
            <a:fillRect/>
          </a:stretch>
        </p:blipFill>
        <p:spPr>
          <a:xfrm>
            <a:off x="9415463" y="3136900"/>
            <a:ext cx="6637337" cy="571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>
            <a:alphaModFix amt="44000"/>
          </a:blip>
          <a:stretch>
            <a:fillRect/>
          </a:stretch>
        </p:blipFill>
        <p:spPr>
          <a:xfrm>
            <a:off x="2313064" y="3136900"/>
            <a:ext cx="3076418" cy="5715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 dirty="0">
                <a:solidFill>
                  <a:srgbClr val="3567D3"/>
                </a:solidFill>
                <a:ea typeface="Gmarket Sans Medium"/>
              </a:rPr>
              <a:t>언어</a:t>
            </a:r>
            <a:r>
              <a:rPr lang="en-US" sz="45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 dirty="0">
                <a:solidFill>
                  <a:srgbClr val="3567D3"/>
                </a:solidFill>
                <a:ea typeface="Gmarket Sans Medium"/>
              </a:rPr>
              <a:t>및</a:t>
            </a:r>
            <a:r>
              <a:rPr lang="en-US" sz="4500" b="0" i="0" u="none" strike="noStrike" spc="200" dirty="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 dirty="0">
                <a:solidFill>
                  <a:srgbClr val="3567D3"/>
                </a:solidFill>
                <a:ea typeface="Gmarket Sans Medium"/>
              </a:rPr>
              <a:t>도구</a:t>
            </a:r>
            <a:endParaRPr lang="en-US" sz="4500" b="0" i="0" u="none" strike="noStrike" spc="200" dirty="0">
              <a:solidFill>
                <a:srgbClr val="3567D3"/>
              </a:solidFill>
              <a:latin typeface="Gmarket Sans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932906" y="3314700"/>
            <a:ext cx="1836737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3000" b="0" i="0" u="none" strike="noStrike" spc="200" dirty="0">
                <a:solidFill>
                  <a:srgbClr val="3567D3"/>
                </a:solidFill>
                <a:ea typeface="Gmarket Sans Medium"/>
              </a:rPr>
              <a:t>언어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0785" y="3983061"/>
            <a:ext cx="1430424" cy="143042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62000" y="4013200"/>
            <a:ext cx="1790700" cy="1790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10800" y="4051300"/>
            <a:ext cx="1689100" cy="168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50500" y="7048500"/>
            <a:ext cx="4813300" cy="1536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172700" y="3314700"/>
            <a:ext cx="5270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3000" b="0" i="0" u="none" strike="noStrike" spc="200" dirty="0">
                <a:solidFill>
                  <a:srgbClr val="3567D3"/>
                </a:solidFill>
                <a:ea typeface="Gmarket Sans Medium"/>
              </a:rPr>
              <a:t>툴</a:t>
            </a:r>
            <a:endParaRPr lang="ko-KR" sz="30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134600" y="6362700"/>
            <a:ext cx="525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en-US" sz="2400" b="0" i="0" u="none" strike="noStrike" spc="200" dirty="0">
                <a:solidFill>
                  <a:srgbClr val="3567D3"/>
                </a:solidFill>
                <a:latin typeface="Gmarket Sans Medium"/>
              </a:rPr>
              <a:t>API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93" y="5454776"/>
            <a:ext cx="1442814" cy="144281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31" y="7204606"/>
            <a:ext cx="1225085" cy="1225085"/>
          </a:xfrm>
          <a:prstGeom prst="rect">
            <a:avLst/>
          </a:prstGeom>
        </p:spPr>
      </p:pic>
      <p:pic>
        <p:nvPicPr>
          <p:cNvPr id="41" name="Picture 19">
            <a:extLst>
              <a:ext uri="{FF2B5EF4-FFF2-40B4-BE49-F238E27FC236}">
                <a16:creationId xmlns:a16="http://schemas.microsoft.com/office/drawing/2014/main" id="{F480BB11-DA26-20D4-0FCB-323BBF85EAE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4000"/>
          </a:blip>
          <a:stretch>
            <a:fillRect/>
          </a:stretch>
        </p:blipFill>
        <p:spPr>
          <a:xfrm>
            <a:off x="5838745" y="3136900"/>
            <a:ext cx="3076418" cy="5715000"/>
          </a:xfrm>
          <a:prstGeom prst="rect">
            <a:avLst/>
          </a:prstGeom>
        </p:spPr>
      </p:pic>
      <p:sp>
        <p:nvSpPr>
          <p:cNvPr id="33" name="TextBox 21"/>
          <p:cNvSpPr txBox="1"/>
          <p:nvPr/>
        </p:nvSpPr>
        <p:spPr>
          <a:xfrm>
            <a:off x="6017358" y="3438927"/>
            <a:ext cx="2743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3000" b="0" i="0" u="none" strike="noStrike" spc="200" dirty="0">
                <a:solidFill>
                  <a:srgbClr val="3567D3"/>
                </a:solidFill>
                <a:ea typeface="Gmarket Sans Medium"/>
              </a:rPr>
              <a:t>프레임워크 및 </a:t>
            </a:r>
            <a:endParaRPr lang="en-US" altLang="ko-KR" sz="3000" b="0" i="0" u="none" strike="noStrike" spc="200" dirty="0">
              <a:solidFill>
                <a:srgbClr val="3567D3"/>
              </a:solidFill>
              <a:ea typeface="Gmarket Sans Medium"/>
            </a:endParaRPr>
          </a:p>
          <a:p>
            <a:pPr lvl="0" algn="ctr">
              <a:lnSpc>
                <a:spcPct val="122009"/>
              </a:lnSpc>
            </a:pPr>
            <a:r>
              <a:rPr lang="ko-KR" altLang="en-US" sz="3000" b="0" i="0" u="none" strike="noStrike" spc="200" dirty="0">
                <a:solidFill>
                  <a:srgbClr val="3567D3"/>
                </a:solidFill>
                <a:ea typeface="Gmarket Sans Medium"/>
              </a:rPr>
              <a:t>라이브러리</a:t>
            </a:r>
            <a:endParaRPr lang="ko-KR" sz="3000" b="0" i="0" u="none" strike="noStrike" spc="200" dirty="0">
              <a:solidFill>
                <a:srgbClr val="3567D3"/>
              </a:solidFill>
              <a:ea typeface="Gmarket Sans Medium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8632" y="7297019"/>
            <a:ext cx="1221137" cy="109072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0350" y="4492938"/>
            <a:ext cx="1498600" cy="977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73347" y="4436526"/>
            <a:ext cx="1267003" cy="109072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99656" y="7285027"/>
            <a:ext cx="1138726" cy="1138726"/>
          </a:xfrm>
          <a:prstGeom prst="rect">
            <a:avLst/>
          </a:prstGeom>
        </p:spPr>
      </p:pic>
      <p:pic>
        <p:nvPicPr>
          <p:cNvPr id="36" name="그림 35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E4054873-17BB-66BD-086C-CDE4114E08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939" y="5645776"/>
            <a:ext cx="2340712" cy="1262149"/>
          </a:xfrm>
          <a:prstGeom prst="rect">
            <a:avLst/>
          </a:prstGeom>
        </p:spPr>
      </p:pic>
      <p:pic>
        <p:nvPicPr>
          <p:cNvPr id="49" name="Picture 13">
            <a:extLst>
              <a:ext uri="{FF2B5EF4-FFF2-40B4-BE49-F238E27FC236}">
                <a16:creationId xmlns:a16="http://schemas.microsoft.com/office/drawing/2014/main" id="{E8C4AC74-E994-175C-5A26-5247185090E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50" name="TextBox 14">
            <a:extLst>
              <a:ext uri="{FF2B5EF4-FFF2-40B4-BE49-F238E27FC236}">
                <a16:creationId xmlns:a16="http://schemas.microsoft.com/office/drawing/2014/main" id="{E769FE66-72A4-4229-3851-B9447A106524}"/>
              </a:ext>
            </a:extLst>
          </p:cNvPr>
          <p:cNvSpPr txBox="1"/>
          <p:nvPr/>
        </p:nvSpPr>
        <p:spPr>
          <a:xfrm>
            <a:off x="3930685" y="1979501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Gmarket Sans Medium"/>
              </a:rPr>
              <a:t>03</a:t>
            </a:r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A08EEE7D-52D3-B0F3-7302-4467A29744B6}"/>
              </a:ext>
            </a:extLst>
          </p:cNvPr>
          <p:cNvSpPr txBox="1"/>
          <p:nvPr/>
        </p:nvSpPr>
        <p:spPr>
          <a:xfrm>
            <a:off x="3232185" y="2119201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 dirty="0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53" name="Picture 21">
            <a:extLst>
              <a:ext uri="{FF2B5EF4-FFF2-40B4-BE49-F238E27FC236}">
                <a16:creationId xmlns:a16="http://schemas.microsoft.com/office/drawing/2014/main" id="{4BD7D6BB-CA67-7991-DF9B-11340E603C1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0863" y="6098960"/>
            <a:ext cx="6637337" cy="111340"/>
          </a:xfrm>
          <a:prstGeom prst="rect">
            <a:avLst/>
          </a:prstGeom>
        </p:spPr>
      </p:pic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8B57DE8A-D42D-C350-31E4-DBB33EA1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629</Words>
  <Application>Microsoft Office PowerPoint</Application>
  <PresentationFormat>사용자 지정</PresentationFormat>
  <Paragraphs>195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Gmarket Sans Light</vt:lpstr>
      <vt:lpstr>Gmarket Sans Medium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</dc:creator>
  <cp:lastModifiedBy>sunmoon</cp:lastModifiedBy>
  <cp:revision>45</cp:revision>
  <dcterms:created xsi:type="dcterms:W3CDTF">2006-08-16T00:00:00Z</dcterms:created>
  <dcterms:modified xsi:type="dcterms:W3CDTF">2024-12-17T07:26:34Z</dcterms:modified>
</cp:coreProperties>
</file>